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Lst>
  <p:sldSz cy="5143500" cx="9144000"/>
  <p:notesSz cx="6858000" cy="9144000"/>
  <p:embeddedFontLst>
    <p:embeddedFont>
      <p:font typeface="Playfair Display"/>
      <p:regular r:id="rId73"/>
      <p:bold r:id="rId74"/>
      <p:italic r:id="rId75"/>
      <p:boldItalic r:id="rId76"/>
    </p:embeddedFont>
    <p:embeddedFont>
      <p:font typeface="Open Sans"/>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80" Type="http://schemas.openxmlformats.org/officeDocument/2006/relationships/font" Target="fonts/OpenSans-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PlayfairDisplay-regular.fntdata"/><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font" Target="fonts/PlayfairDisplay-italic.fntdata"/><Relationship Id="rId30" Type="http://schemas.openxmlformats.org/officeDocument/2006/relationships/slide" Target="slides/slide26.xml"/><Relationship Id="rId74" Type="http://schemas.openxmlformats.org/officeDocument/2006/relationships/font" Target="fonts/PlayfairDisplay-bold.fntdata"/><Relationship Id="rId33" Type="http://schemas.openxmlformats.org/officeDocument/2006/relationships/slide" Target="slides/slide29.xml"/><Relationship Id="rId77" Type="http://schemas.openxmlformats.org/officeDocument/2006/relationships/font" Target="fonts/OpenSans-regular.fntdata"/><Relationship Id="rId32" Type="http://schemas.openxmlformats.org/officeDocument/2006/relationships/slide" Target="slides/slide28.xml"/><Relationship Id="rId76" Type="http://schemas.openxmlformats.org/officeDocument/2006/relationships/font" Target="fonts/PlayfairDisplay-boldItalic.fntdata"/><Relationship Id="rId35" Type="http://schemas.openxmlformats.org/officeDocument/2006/relationships/slide" Target="slides/slide31.xml"/><Relationship Id="rId79" Type="http://schemas.openxmlformats.org/officeDocument/2006/relationships/font" Target="fonts/OpenSans-italic.fntdata"/><Relationship Id="rId34" Type="http://schemas.openxmlformats.org/officeDocument/2006/relationships/slide" Target="slides/slide30.xml"/><Relationship Id="rId78" Type="http://schemas.openxmlformats.org/officeDocument/2006/relationships/font" Target="fonts/OpenSans-bold.fntdata"/><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Clr>
                <a:schemeClr val="dk1"/>
              </a:buClr>
              <a:buSzPct val="100000"/>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4" name="Shape 1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rPr lang="es"/>
              <a:t>Homography allows us to relate two images (or more) that are: </a:t>
            </a:r>
          </a:p>
          <a:p>
            <a:pPr lvl="0" rtl="0" algn="just">
              <a:spcBef>
                <a:spcPts val="0"/>
              </a:spcBef>
              <a:buNone/>
            </a:pPr>
            <a:r>
              <a:rPr lang="es"/>
              <a:t>In the same plane in a 3D scene</a:t>
            </a:r>
          </a:p>
          <a:p>
            <a:pPr lvl="0" rtl="0" algn="just">
              <a:spcBef>
                <a:spcPts val="0"/>
              </a:spcBef>
              <a:buNone/>
            </a:pPr>
            <a:r>
              <a:rPr lang="es"/>
              <a:t>Taken with a camera rotating about its center</a:t>
            </a:r>
          </a:p>
          <a:p>
            <a:pPr lvl="0" rtl="0" algn="just">
              <a:spcBef>
                <a:spcPts val="0"/>
              </a:spcBef>
              <a:buNone/>
            </a:pPr>
            <a:r>
              <a:rPr lang="es"/>
              <a:t>Taken with the same static camera varying the focal length</a:t>
            </a:r>
          </a:p>
          <a:p>
            <a:pPr lvl="0" rtl="0" algn="just">
              <a:spcBef>
                <a:spcPts val="0"/>
              </a:spcBef>
              <a:buNone/>
            </a:pPr>
            <a:r>
              <a:rPr lang="es"/>
              <a:t>Far away from the camera</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7" name="Shape 2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rPr lang="es"/>
              <a:t>DLT normalized beacuse It is not invariant to similarity transformations of the image.</a:t>
            </a:r>
          </a:p>
          <a:p>
            <a:pPr lvl="0" rtl="0" algn="just">
              <a:spcBef>
                <a:spcPts val="0"/>
              </a:spcBef>
              <a:buNone/>
            </a:pPr>
            <a:r>
              <a:rPr lang="es"/>
              <a:t>Thus some coordinate systems are in some way better than others for</a:t>
            </a:r>
          </a:p>
          <a:p>
            <a:pPr lvl="0" rtl="0" algn="just">
              <a:spcBef>
                <a:spcPts val="0"/>
              </a:spcBef>
              <a:buNone/>
            </a:pPr>
            <a:r>
              <a:rPr lang="es"/>
              <a:t>computing a 2D homography.</a:t>
            </a:r>
          </a:p>
          <a:p>
            <a:pPr lvl="0" rtl="0" algn="just">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Shape 2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0" name="Shape 2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84615"/>
              <a:buFont typeface="Arial"/>
              <a:buNone/>
            </a:pPr>
            <a:r>
              <a:rPr lang="es" sz="1300">
                <a:solidFill>
                  <a:schemeClr val="dk1"/>
                </a:solidFill>
              </a:rPr>
              <a:t>Gold-Standard Algorithm. </a:t>
            </a:r>
            <a:r>
              <a:rPr b="1" lang="es" sz="1300">
                <a:solidFill>
                  <a:srgbClr val="351C75"/>
                </a:solidFill>
                <a:latin typeface="Playfair Display"/>
                <a:ea typeface="Playfair Display"/>
                <a:cs typeface="Playfair Display"/>
                <a:sym typeface="Playfair Display"/>
              </a:rPr>
              <a:t>Reduces Reproduction Error Between Keypoints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4" name="Shape 2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7" name="Shape 2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Shape 2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9" name="Shape 2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3" name="Shape 2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Shape 2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3" name="Shape 2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Shape 3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3" name="Shape 3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Shape 3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4" name="Shape 3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Shape 3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5" name="Shape 3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Shape 3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8" name="Shape 3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Shape 3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8" name="Shape 3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Shape 3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9" name="Shape 3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Shape 3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9" name="Shape 3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Shape 3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1" name="Shape 3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 name="Shape 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Shape 3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2" name="Shape 3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Shape 4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3" name="Shape 4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Shape 4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4" name="Shape 4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Shape 4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4" name="Shape 4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Shape 4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5" name="Shape 4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Shape 4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6" name="Shape 4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Shape 4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6" name="Shape 4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Shape 4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7" name="Shape 4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Shape 4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7" name="Shape 4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Shape 4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8" name="Shape 4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Shape 4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0" name="Shape 5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Shape 5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1" name="Shape 5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Shape 5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1" name="Shape 5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Shape 5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2" name="Shape 5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 name="Shape 541"/>
        <p:cNvGrpSpPr/>
        <p:nvPr/>
      </p:nvGrpSpPr>
      <p:grpSpPr>
        <a:xfrm>
          <a:off x="0" y="0"/>
          <a:ext cx="0" cy="0"/>
          <a:chOff x="0" y="0"/>
          <a:chExt cx="0" cy="0"/>
        </a:xfrm>
      </p:grpSpPr>
      <p:sp>
        <p:nvSpPr>
          <p:cNvPr id="542" name="Shape 5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3" name="Shape 5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3" name="Shape 553"/>
        <p:cNvGrpSpPr/>
        <p:nvPr/>
      </p:nvGrpSpPr>
      <p:grpSpPr>
        <a:xfrm>
          <a:off x="0" y="0"/>
          <a:ext cx="0" cy="0"/>
          <a:chOff x="0" y="0"/>
          <a:chExt cx="0" cy="0"/>
        </a:xfrm>
      </p:grpSpPr>
      <p:sp>
        <p:nvSpPr>
          <p:cNvPr id="554" name="Shape 5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5" name="Shape 5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Shape 5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5" name="Shape 5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Shape 5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6" name="Shape 5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Shape 5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7" name="Shape 5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Shape 5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8" name="Shape 5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Shape 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 name="Shape 1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Shape 6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8" name="Shape 6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 name="Shape 617"/>
        <p:cNvGrpSpPr/>
        <p:nvPr/>
      </p:nvGrpSpPr>
      <p:grpSpPr>
        <a:xfrm>
          <a:off x="0" y="0"/>
          <a:ext cx="0" cy="0"/>
          <a:chOff x="0" y="0"/>
          <a:chExt cx="0" cy="0"/>
        </a:xfrm>
      </p:grpSpPr>
      <p:sp>
        <p:nvSpPr>
          <p:cNvPr id="618" name="Shape 6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9" name="Shape 6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8" name="Shape 628"/>
        <p:cNvGrpSpPr/>
        <p:nvPr/>
      </p:nvGrpSpPr>
      <p:grpSpPr>
        <a:xfrm>
          <a:off x="0" y="0"/>
          <a:ext cx="0" cy="0"/>
          <a:chOff x="0" y="0"/>
          <a:chExt cx="0" cy="0"/>
        </a:xfrm>
      </p:grpSpPr>
      <p:sp>
        <p:nvSpPr>
          <p:cNvPr id="629" name="Shape 6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0" name="Shape 6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9" name="Shape 639"/>
        <p:cNvGrpSpPr/>
        <p:nvPr/>
      </p:nvGrpSpPr>
      <p:grpSpPr>
        <a:xfrm>
          <a:off x="0" y="0"/>
          <a:ext cx="0" cy="0"/>
          <a:chOff x="0" y="0"/>
          <a:chExt cx="0" cy="0"/>
        </a:xfrm>
      </p:grpSpPr>
      <p:sp>
        <p:nvSpPr>
          <p:cNvPr id="640" name="Shape 6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1" name="Shape 6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Shape 6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3" name="Shape 6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1" name="Shape 661"/>
        <p:cNvGrpSpPr/>
        <p:nvPr/>
      </p:nvGrpSpPr>
      <p:grpSpPr>
        <a:xfrm>
          <a:off x="0" y="0"/>
          <a:ext cx="0" cy="0"/>
          <a:chOff x="0" y="0"/>
          <a:chExt cx="0" cy="0"/>
        </a:xfrm>
      </p:grpSpPr>
      <p:sp>
        <p:nvSpPr>
          <p:cNvPr id="662" name="Shape 6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3" name="Shape 6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2" name="Shape 672"/>
        <p:cNvGrpSpPr/>
        <p:nvPr/>
      </p:nvGrpSpPr>
      <p:grpSpPr>
        <a:xfrm>
          <a:off x="0" y="0"/>
          <a:ext cx="0" cy="0"/>
          <a:chOff x="0" y="0"/>
          <a:chExt cx="0" cy="0"/>
        </a:xfrm>
      </p:grpSpPr>
      <p:sp>
        <p:nvSpPr>
          <p:cNvPr id="673" name="Shape 6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4" name="Shape 6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3" name="Shape 683"/>
        <p:cNvGrpSpPr/>
        <p:nvPr/>
      </p:nvGrpSpPr>
      <p:grpSpPr>
        <a:xfrm>
          <a:off x="0" y="0"/>
          <a:ext cx="0" cy="0"/>
          <a:chOff x="0" y="0"/>
          <a:chExt cx="0" cy="0"/>
        </a:xfrm>
      </p:grpSpPr>
      <p:sp>
        <p:nvSpPr>
          <p:cNvPr id="684" name="Shape 6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5" name="Shape 6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4" name="Shape 694"/>
        <p:cNvGrpSpPr/>
        <p:nvPr/>
      </p:nvGrpSpPr>
      <p:grpSpPr>
        <a:xfrm>
          <a:off x="0" y="0"/>
          <a:ext cx="0" cy="0"/>
          <a:chOff x="0" y="0"/>
          <a:chExt cx="0" cy="0"/>
        </a:xfrm>
      </p:grpSpPr>
      <p:sp>
        <p:nvSpPr>
          <p:cNvPr id="695" name="Shape 6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6" name="Shape 6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7" name="Shape 707"/>
        <p:cNvGrpSpPr/>
        <p:nvPr/>
      </p:nvGrpSpPr>
      <p:grpSpPr>
        <a:xfrm>
          <a:off x="0" y="0"/>
          <a:ext cx="0" cy="0"/>
          <a:chOff x="0" y="0"/>
          <a:chExt cx="0" cy="0"/>
        </a:xfrm>
      </p:grpSpPr>
      <p:sp>
        <p:nvSpPr>
          <p:cNvPr id="708" name="Shape 7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9" name="Shape 7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Shape 7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2" name="Shape 7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2" name="Shape 732"/>
        <p:cNvGrpSpPr/>
        <p:nvPr/>
      </p:nvGrpSpPr>
      <p:grpSpPr>
        <a:xfrm>
          <a:off x="0" y="0"/>
          <a:ext cx="0" cy="0"/>
          <a:chOff x="0" y="0"/>
          <a:chExt cx="0" cy="0"/>
        </a:xfrm>
      </p:grpSpPr>
      <p:sp>
        <p:nvSpPr>
          <p:cNvPr id="733" name="Shape 7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4" name="Shape 7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5" name="Shape 755"/>
        <p:cNvGrpSpPr/>
        <p:nvPr/>
      </p:nvGrpSpPr>
      <p:grpSpPr>
        <a:xfrm>
          <a:off x="0" y="0"/>
          <a:ext cx="0" cy="0"/>
          <a:chOff x="0" y="0"/>
          <a:chExt cx="0" cy="0"/>
        </a:xfrm>
      </p:grpSpPr>
      <p:sp>
        <p:nvSpPr>
          <p:cNvPr id="756" name="Shape 7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7" name="Shape 7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3" name="Shape 773"/>
        <p:cNvGrpSpPr/>
        <p:nvPr/>
      </p:nvGrpSpPr>
      <p:grpSpPr>
        <a:xfrm>
          <a:off x="0" y="0"/>
          <a:ext cx="0" cy="0"/>
          <a:chOff x="0" y="0"/>
          <a:chExt cx="0" cy="0"/>
        </a:xfrm>
      </p:grpSpPr>
      <p:sp>
        <p:nvSpPr>
          <p:cNvPr id="774" name="Shape 7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5" name="Shape 7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7" name="Shape 787"/>
        <p:cNvGrpSpPr/>
        <p:nvPr/>
      </p:nvGrpSpPr>
      <p:grpSpPr>
        <a:xfrm>
          <a:off x="0" y="0"/>
          <a:ext cx="0" cy="0"/>
          <a:chOff x="0" y="0"/>
          <a:chExt cx="0" cy="0"/>
        </a:xfrm>
      </p:grpSpPr>
      <p:sp>
        <p:nvSpPr>
          <p:cNvPr id="788" name="Shape 7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9" name="Shape 7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9" name="Shape 799"/>
        <p:cNvGrpSpPr/>
        <p:nvPr/>
      </p:nvGrpSpPr>
      <p:grpSpPr>
        <a:xfrm>
          <a:off x="0" y="0"/>
          <a:ext cx="0" cy="0"/>
          <a:chOff x="0" y="0"/>
          <a:chExt cx="0" cy="0"/>
        </a:xfrm>
      </p:grpSpPr>
      <p:sp>
        <p:nvSpPr>
          <p:cNvPr id="800" name="Shape 8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1" name="Shape 8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Shape 8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0" name="Shape 8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7" name="Shape 827"/>
        <p:cNvGrpSpPr/>
        <p:nvPr/>
      </p:nvGrpSpPr>
      <p:grpSpPr>
        <a:xfrm>
          <a:off x="0" y="0"/>
          <a:ext cx="0" cy="0"/>
          <a:chOff x="0" y="0"/>
          <a:chExt cx="0" cy="0"/>
        </a:xfrm>
      </p:grpSpPr>
      <p:sp>
        <p:nvSpPr>
          <p:cNvPr id="828" name="Shape 8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9" name="Shape 8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5" name="Shape 835"/>
        <p:cNvGrpSpPr/>
        <p:nvPr/>
      </p:nvGrpSpPr>
      <p:grpSpPr>
        <a:xfrm>
          <a:off x="0" y="0"/>
          <a:ext cx="0" cy="0"/>
          <a:chOff x="0" y="0"/>
          <a:chExt cx="0" cy="0"/>
        </a:xfrm>
      </p:grpSpPr>
      <p:sp>
        <p:nvSpPr>
          <p:cNvPr id="836" name="Shape 8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7" name="Shape 8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Clr>
                <a:schemeClr val="dk1"/>
              </a:buClr>
              <a:buSzPct val="100000"/>
              <a:buFont typeface="Arial"/>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Char char="●"/>
              <a:defRPr sz="1800">
                <a:solidFill>
                  <a:schemeClr val="dk2"/>
                </a:solidFill>
              </a:defRPr>
            </a:lvl1pPr>
            <a:lvl2pPr lvl="1">
              <a:lnSpc>
                <a:spcPct val="115000"/>
              </a:lnSpc>
              <a:spcBef>
                <a:spcPts val="0"/>
              </a:spcBef>
              <a:spcAft>
                <a:spcPts val="1600"/>
              </a:spcAft>
              <a:buClr>
                <a:schemeClr val="dk2"/>
              </a:buClr>
              <a:buChar char="○"/>
              <a:defRPr>
                <a:solidFill>
                  <a:schemeClr val="dk2"/>
                </a:solidFill>
              </a:defRPr>
            </a:lvl2pPr>
            <a:lvl3pPr lvl="2">
              <a:lnSpc>
                <a:spcPct val="115000"/>
              </a:lnSpc>
              <a:spcBef>
                <a:spcPts val="0"/>
              </a:spcBef>
              <a:spcAft>
                <a:spcPts val="1600"/>
              </a:spcAft>
              <a:buClr>
                <a:schemeClr val="dk2"/>
              </a:buClr>
              <a:buChar char="■"/>
              <a:defRPr>
                <a:solidFill>
                  <a:schemeClr val="dk2"/>
                </a:solidFill>
              </a:defRPr>
            </a:lvl3pPr>
            <a:lvl4pPr lvl="3">
              <a:lnSpc>
                <a:spcPct val="115000"/>
              </a:lnSpc>
              <a:spcBef>
                <a:spcPts val="0"/>
              </a:spcBef>
              <a:spcAft>
                <a:spcPts val="1600"/>
              </a:spcAft>
              <a:buClr>
                <a:schemeClr val="dk2"/>
              </a:buClr>
              <a:buChar char="●"/>
              <a:defRPr>
                <a:solidFill>
                  <a:schemeClr val="dk2"/>
                </a:solidFill>
              </a:defRPr>
            </a:lvl4pPr>
            <a:lvl5pPr lvl="4">
              <a:lnSpc>
                <a:spcPct val="115000"/>
              </a:lnSpc>
              <a:spcBef>
                <a:spcPts val="0"/>
              </a:spcBef>
              <a:spcAft>
                <a:spcPts val="1600"/>
              </a:spcAft>
              <a:buClr>
                <a:schemeClr val="dk2"/>
              </a:buClr>
              <a:buChar char="○"/>
              <a:defRPr>
                <a:solidFill>
                  <a:schemeClr val="dk2"/>
                </a:solidFill>
              </a:defRPr>
            </a:lvl5pPr>
            <a:lvl6pPr lvl="5">
              <a:lnSpc>
                <a:spcPct val="115000"/>
              </a:lnSpc>
              <a:spcBef>
                <a:spcPts val="0"/>
              </a:spcBef>
              <a:spcAft>
                <a:spcPts val="1600"/>
              </a:spcAft>
              <a:buClr>
                <a:schemeClr val="dk2"/>
              </a:buClr>
              <a:buChar char="■"/>
              <a:defRPr>
                <a:solidFill>
                  <a:schemeClr val="dk2"/>
                </a:solidFill>
              </a:defRPr>
            </a:lvl6pPr>
            <a:lvl7pPr lvl="6">
              <a:lnSpc>
                <a:spcPct val="115000"/>
              </a:lnSpc>
              <a:spcBef>
                <a:spcPts val="0"/>
              </a:spcBef>
              <a:spcAft>
                <a:spcPts val="1600"/>
              </a:spcAft>
              <a:buClr>
                <a:schemeClr val="dk2"/>
              </a:buClr>
              <a:buChar char="●"/>
              <a:defRPr>
                <a:solidFill>
                  <a:schemeClr val="dk2"/>
                </a:solidFill>
              </a:defRPr>
            </a:lvl7pPr>
            <a:lvl8pPr lvl="7">
              <a:lnSpc>
                <a:spcPct val="115000"/>
              </a:lnSpc>
              <a:spcBef>
                <a:spcPts val="0"/>
              </a:spcBef>
              <a:spcAft>
                <a:spcPts val="1600"/>
              </a:spcAft>
              <a:buClr>
                <a:schemeClr val="dk2"/>
              </a:buClr>
              <a:buChar char="○"/>
              <a:defRPr>
                <a:solidFill>
                  <a:schemeClr val="dk2"/>
                </a:solidFill>
              </a:defRPr>
            </a:lvl8pPr>
            <a:lvl9pPr lvl="8">
              <a:lnSpc>
                <a:spcPct val="115000"/>
              </a:lnSpc>
              <a:spcBef>
                <a:spcPts val="0"/>
              </a:spcBef>
              <a:spcAft>
                <a:spcPts val="1600"/>
              </a:spcAft>
              <a:buClr>
                <a:schemeClr val="dk2"/>
              </a:buClr>
              <a:buChar cha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s"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3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8.jpg"/><Relationship Id="rId4" Type="http://schemas.openxmlformats.org/officeDocument/2006/relationships/image" Target="../media/image23.jpg"/><Relationship Id="rId5"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1.jpg"/><Relationship Id="rId4" Type="http://schemas.openxmlformats.org/officeDocument/2006/relationships/image" Target="../media/image22.jpg"/><Relationship Id="rId5" Type="http://schemas.openxmlformats.org/officeDocument/2006/relationships/image" Target="../media/image2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31.png"/><Relationship Id="rId5"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33.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34.png"/><Relationship Id="rId5"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35.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40.png"/><Relationship Id="rId4" Type="http://schemas.openxmlformats.org/officeDocument/2006/relationships/image" Target="../media/image59.png"/><Relationship Id="rId5" Type="http://schemas.openxmlformats.org/officeDocument/2006/relationships/image" Target="../media/image37.png"/><Relationship Id="rId6" Type="http://schemas.openxmlformats.org/officeDocument/2006/relationships/image" Target="../media/image36.png"/><Relationship Id="rId7"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4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48.png"/><Relationship Id="rId4" Type="http://schemas.openxmlformats.org/officeDocument/2006/relationships/image" Target="../media/image43.png"/><Relationship Id="rId5"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42.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3.png"/><Relationship Id="rId10" Type="http://schemas.openxmlformats.org/officeDocument/2006/relationships/image" Target="../media/image5.png"/><Relationship Id="rId9" Type="http://schemas.openxmlformats.org/officeDocument/2006/relationships/image" Target="../media/image8.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9.png"/><Relationship Id="rId8"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5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5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5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54.png"/><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5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5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5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61.png"/><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6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6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6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6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6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66.png"/><Relationship Id="rId4" Type="http://schemas.openxmlformats.org/officeDocument/2006/relationships/image" Target="../media/image6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6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6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6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68.png"/><Relationship Id="rId4" Type="http://schemas.openxmlformats.org/officeDocument/2006/relationships/image" Target="../media/image64.png"/><Relationship Id="rId5" Type="http://schemas.openxmlformats.org/officeDocument/2006/relationships/image" Target="../media/image6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68.png"/><Relationship Id="rId4" Type="http://schemas.openxmlformats.org/officeDocument/2006/relationships/image" Target="../media/image64.png"/><Relationship Id="rId5" Type="http://schemas.openxmlformats.org/officeDocument/2006/relationships/image" Target="../media/image6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6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74.png"/><Relationship Id="rId4" Type="http://schemas.openxmlformats.org/officeDocument/2006/relationships/image" Target="../media/image71.png"/><Relationship Id="rId5" Type="http://schemas.openxmlformats.org/officeDocument/2006/relationships/image" Target="../media/image7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7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7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7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image" Target="../media/image77.png"/><Relationship Id="rId4" Type="http://schemas.openxmlformats.org/officeDocument/2006/relationships/image" Target="../media/image79.png"/><Relationship Id="rId5" Type="http://schemas.openxmlformats.org/officeDocument/2006/relationships/image" Target="../media/image8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8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Shape 54"/>
          <p:cNvSpPr txBox="1"/>
          <p:nvPr/>
        </p:nvSpPr>
        <p:spPr>
          <a:xfrm>
            <a:off x="311700" y="431125"/>
            <a:ext cx="8520600" cy="2834400"/>
          </a:xfrm>
          <a:prstGeom prst="rect">
            <a:avLst/>
          </a:prstGeom>
          <a:noFill/>
          <a:ln>
            <a:noFill/>
          </a:ln>
        </p:spPr>
        <p:txBody>
          <a:bodyPr anchorCtr="0" anchor="b" bIns="91425" lIns="91425" rIns="91425" tIns="91425">
            <a:noAutofit/>
          </a:bodyPr>
          <a:lstStyle/>
          <a:p>
            <a:pPr lvl="0" rtl="0" algn="ctr">
              <a:spcBef>
                <a:spcPts val="0"/>
              </a:spcBef>
              <a:buNone/>
            </a:pPr>
            <a:r>
              <a:rPr b="1" lang="es" sz="3600">
                <a:latin typeface="Playfair Display"/>
                <a:ea typeface="Playfair Display"/>
                <a:cs typeface="Playfair Display"/>
                <a:sym typeface="Playfair Display"/>
              </a:rPr>
              <a:t>Final Project</a:t>
            </a:r>
          </a:p>
          <a:p>
            <a:pPr indent="0" lvl="0" marL="0" rtl="0" algn="ctr">
              <a:spcBef>
                <a:spcPts val="0"/>
              </a:spcBef>
              <a:buNone/>
            </a:pPr>
            <a:r>
              <a:rPr b="1" lang="es" sz="3300">
                <a:solidFill>
                  <a:schemeClr val="dk1"/>
                </a:solidFill>
                <a:latin typeface="Playfair Display"/>
                <a:ea typeface="Playfair Display"/>
                <a:cs typeface="Playfair Display"/>
                <a:sym typeface="Playfair Display"/>
              </a:rPr>
              <a:t>3D recovery of Urban Scenes</a:t>
            </a:r>
          </a:p>
          <a:p>
            <a:pPr lvl="0" rtl="0" algn="ctr">
              <a:spcBef>
                <a:spcPts val="0"/>
              </a:spcBef>
              <a:buNone/>
            </a:pPr>
            <a:r>
              <a:t/>
            </a:r>
            <a:endParaRPr b="1" sz="3600">
              <a:latin typeface="Playfair Display"/>
              <a:ea typeface="Playfair Display"/>
              <a:cs typeface="Playfair Display"/>
              <a:sym typeface="Playfair Display"/>
            </a:endParaRPr>
          </a:p>
          <a:p>
            <a:pPr lvl="0" rtl="0" algn="ctr">
              <a:spcBef>
                <a:spcPts val="0"/>
              </a:spcBef>
              <a:buNone/>
            </a:pPr>
            <a:r>
              <a:rPr b="1" lang="es" sz="2000">
                <a:solidFill>
                  <a:srgbClr val="434343"/>
                </a:solidFill>
                <a:latin typeface="Playfair Display"/>
                <a:ea typeface="Playfair Display"/>
                <a:cs typeface="Playfair Display"/>
                <a:sym typeface="Playfair Display"/>
              </a:rPr>
              <a:t>Team 7</a:t>
            </a:r>
          </a:p>
          <a:p>
            <a:pPr lvl="0" rtl="0" algn="ctr">
              <a:spcBef>
                <a:spcPts val="0"/>
              </a:spcBef>
              <a:buNone/>
            </a:pPr>
            <a:r>
              <a:t/>
            </a:r>
            <a:endParaRPr i="1" sz="1600">
              <a:solidFill>
                <a:srgbClr val="CC0000"/>
              </a:solidFill>
              <a:latin typeface="Open Sans"/>
              <a:ea typeface="Open Sans"/>
              <a:cs typeface="Open Sans"/>
              <a:sym typeface="Open Sans"/>
            </a:endParaRPr>
          </a:p>
        </p:txBody>
      </p:sp>
      <p:cxnSp>
        <p:nvCxnSpPr>
          <p:cNvPr id="55" name="Shape 55"/>
          <p:cNvCxnSpPr/>
          <p:nvPr/>
        </p:nvCxnSpPr>
        <p:spPr>
          <a:xfrm>
            <a:off x="1288625" y="2934625"/>
            <a:ext cx="6668700" cy="0"/>
          </a:xfrm>
          <a:prstGeom prst="straightConnector1">
            <a:avLst/>
          </a:prstGeom>
          <a:noFill/>
          <a:ln cap="flat" cmpd="sng" w="19050">
            <a:solidFill>
              <a:srgbClr val="666666"/>
            </a:solidFill>
            <a:prstDash val="solid"/>
            <a:round/>
            <a:headEnd len="lg" w="lg" type="none"/>
            <a:tailEnd len="lg" w="lg" type="none"/>
          </a:ln>
        </p:spPr>
      </p:cxnSp>
      <p:sp>
        <p:nvSpPr>
          <p:cNvPr id="56" name="Shape 56"/>
          <p:cNvSpPr txBox="1"/>
          <p:nvPr/>
        </p:nvSpPr>
        <p:spPr>
          <a:xfrm>
            <a:off x="838200" y="2960575"/>
            <a:ext cx="7615200" cy="496800"/>
          </a:xfrm>
          <a:prstGeom prst="rect">
            <a:avLst/>
          </a:prstGeom>
          <a:noFill/>
          <a:ln>
            <a:noFill/>
          </a:ln>
        </p:spPr>
        <p:txBody>
          <a:bodyPr anchorCtr="0" anchor="ctr" bIns="91425" lIns="91425" rIns="91425" tIns="91425">
            <a:noAutofit/>
          </a:bodyPr>
          <a:lstStyle/>
          <a:p>
            <a:pPr lvl="0" rtl="0" algn="ctr">
              <a:spcBef>
                <a:spcPts val="0"/>
              </a:spcBef>
              <a:buNone/>
            </a:pPr>
            <a:r>
              <a:rPr i="1" lang="es" sz="1600">
                <a:solidFill>
                  <a:srgbClr val="434343"/>
                </a:solidFill>
                <a:latin typeface="Calibri"/>
                <a:ea typeface="Calibri"/>
                <a:cs typeface="Calibri"/>
                <a:sym typeface="Calibri"/>
              </a:rPr>
              <a:t>Sergio Castro, Sergio Sancho &amp; Axel Barroso</a:t>
            </a:r>
          </a:p>
        </p:txBody>
      </p:sp>
      <p:grpSp>
        <p:nvGrpSpPr>
          <p:cNvPr id="57" name="Shape 57"/>
          <p:cNvGrpSpPr/>
          <p:nvPr/>
        </p:nvGrpSpPr>
        <p:grpSpPr>
          <a:xfrm>
            <a:off x="0" y="4112700"/>
            <a:ext cx="9144000" cy="1128625"/>
            <a:chOff x="0" y="4112700"/>
            <a:chExt cx="9144000" cy="1128625"/>
          </a:xfrm>
        </p:grpSpPr>
        <p:sp>
          <p:nvSpPr>
            <p:cNvPr id="58" name="Shape 58"/>
            <p:cNvSpPr/>
            <p:nvPr/>
          </p:nvSpPr>
          <p:spPr>
            <a:xfrm>
              <a:off x="0" y="4249425"/>
              <a:ext cx="9144000" cy="928200"/>
            </a:xfrm>
            <a:prstGeom prst="rect">
              <a:avLst/>
            </a:prstGeom>
            <a:solidFill>
              <a:srgbClr val="F3F3F3"/>
            </a:solidFill>
            <a:ln>
              <a:noFill/>
            </a:ln>
          </p:spPr>
          <p:txBody>
            <a:bodyPr anchorCtr="0" anchor="ctr" bIns="91425" lIns="91425" rIns="91425" tIns="91425">
              <a:noAutofit/>
            </a:bodyPr>
            <a:lstStyle/>
            <a:p>
              <a:pPr lvl="0">
                <a:spcBef>
                  <a:spcPts val="0"/>
                </a:spcBef>
                <a:buNone/>
              </a:pPr>
              <a:r>
                <a:t/>
              </a:r>
              <a:endParaRPr/>
            </a:p>
          </p:txBody>
        </p:sp>
        <p:pic>
          <p:nvPicPr>
            <p:cNvPr id="59" name="Shape 59"/>
            <p:cNvPicPr preferRelativeResize="0"/>
            <p:nvPr/>
          </p:nvPicPr>
          <p:blipFill>
            <a:blip r:embed="rId3">
              <a:alphaModFix/>
            </a:blip>
            <a:stretch>
              <a:fillRect/>
            </a:stretch>
          </p:blipFill>
          <p:spPr>
            <a:xfrm>
              <a:off x="8015375" y="4112700"/>
              <a:ext cx="1128625" cy="1128625"/>
            </a:xfrm>
            <a:prstGeom prst="rect">
              <a:avLst/>
            </a:prstGeom>
            <a:noFill/>
            <a:ln>
              <a:noFill/>
            </a:ln>
          </p:spPr>
        </p:pic>
        <p:sp>
          <p:nvSpPr>
            <p:cNvPr id="60" name="Shape 60"/>
            <p:cNvSpPr txBox="1"/>
            <p:nvPr/>
          </p:nvSpPr>
          <p:spPr>
            <a:xfrm>
              <a:off x="2814975" y="4248075"/>
              <a:ext cx="5191500" cy="928200"/>
            </a:xfrm>
            <a:prstGeom prst="rect">
              <a:avLst/>
            </a:prstGeom>
            <a:noFill/>
            <a:ln>
              <a:noFill/>
            </a:ln>
          </p:spPr>
          <p:txBody>
            <a:bodyPr anchorCtr="0" anchor="t" bIns="91425" lIns="91425" rIns="91425" tIns="91425">
              <a:noAutofit/>
            </a:bodyPr>
            <a:lstStyle/>
            <a:p>
              <a:pPr lvl="0" rtl="0" algn="r">
                <a:spcBef>
                  <a:spcPts val="0"/>
                </a:spcBef>
                <a:buNone/>
              </a:pPr>
              <a:r>
                <a:rPr b="1" lang="es" sz="1300">
                  <a:solidFill>
                    <a:srgbClr val="434343"/>
                  </a:solidFill>
                  <a:latin typeface="Open Sans"/>
                  <a:ea typeface="Open Sans"/>
                  <a:cs typeface="Open Sans"/>
                  <a:sym typeface="Open Sans"/>
                </a:rPr>
                <a:t>M6</a:t>
              </a:r>
              <a:r>
                <a:rPr lang="es" sz="1300">
                  <a:solidFill>
                    <a:srgbClr val="434343"/>
                  </a:solidFill>
                  <a:latin typeface="Open Sans"/>
                  <a:ea typeface="Open Sans"/>
                  <a:cs typeface="Open Sans"/>
                  <a:sym typeface="Open Sans"/>
                </a:rPr>
                <a:t>: </a:t>
              </a:r>
              <a:r>
                <a:rPr b="1" lang="es" sz="1300">
                  <a:solidFill>
                    <a:srgbClr val="434343"/>
                  </a:solidFill>
                  <a:latin typeface="Open Sans"/>
                  <a:ea typeface="Open Sans"/>
                  <a:cs typeface="Open Sans"/>
                  <a:sym typeface="Open Sans"/>
                </a:rPr>
                <a:t>3D Vision</a:t>
              </a:r>
            </a:p>
            <a:p>
              <a:pPr lvl="0" rtl="0" algn="r">
                <a:spcBef>
                  <a:spcPts val="0"/>
                </a:spcBef>
                <a:buNone/>
              </a:pPr>
              <a:r>
                <a:rPr lang="es" sz="1200">
                  <a:solidFill>
                    <a:srgbClr val="434343"/>
                  </a:solidFill>
                  <a:latin typeface="Open Sans"/>
                  <a:ea typeface="Open Sans"/>
                  <a:cs typeface="Open Sans"/>
                  <a:sym typeface="Open Sans"/>
                </a:rPr>
                <a:t>Masters in Computer Vision</a:t>
              </a:r>
            </a:p>
            <a:p>
              <a:pPr lvl="0" rtl="0" algn="r">
                <a:spcBef>
                  <a:spcPts val="0"/>
                </a:spcBef>
                <a:buNone/>
              </a:pPr>
              <a:r>
                <a:t/>
              </a:r>
              <a:endParaRPr sz="1200">
                <a:solidFill>
                  <a:srgbClr val="434343"/>
                </a:solidFill>
                <a:latin typeface="Open Sans"/>
                <a:ea typeface="Open Sans"/>
                <a:cs typeface="Open Sans"/>
                <a:sym typeface="Open Sans"/>
              </a:endParaRPr>
            </a:p>
            <a:p>
              <a:pPr lvl="0" rtl="0" algn="r">
                <a:spcBef>
                  <a:spcPts val="0"/>
                </a:spcBef>
                <a:buNone/>
              </a:pPr>
              <a:r>
                <a:t/>
              </a:r>
              <a:endParaRPr i="1" sz="1000">
                <a:solidFill>
                  <a:srgbClr val="434343"/>
                </a:solidFill>
                <a:latin typeface="Open Sans"/>
                <a:ea typeface="Open Sans"/>
                <a:cs typeface="Open Sans"/>
                <a:sym typeface="Open Sans"/>
              </a:endParaRPr>
            </a:p>
          </p:txBody>
        </p:sp>
        <p:sp>
          <p:nvSpPr>
            <p:cNvPr id="61" name="Shape 61"/>
            <p:cNvSpPr txBox="1"/>
            <p:nvPr/>
          </p:nvSpPr>
          <p:spPr>
            <a:xfrm>
              <a:off x="6495125" y="4734025"/>
              <a:ext cx="1462200" cy="431100"/>
            </a:xfrm>
            <a:prstGeom prst="rect">
              <a:avLst/>
            </a:prstGeom>
            <a:noFill/>
            <a:ln>
              <a:noFill/>
            </a:ln>
          </p:spPr>
          <p:txBody>
            <a:bodyPr anchorCtr="0" anchor="ctr" bIns="91425" lIns="91425" rIns="91425" tIns="91425">
              <a:noAutofit/>
            </a:bodyPr>
            <a:lstStyle/>
            <a:p>
              <a:pPr lvl="0" rtl="0" algn="r">
                <a:spcBef>
                  <a:spcPts val="0"/>
                </a:spcBef>
                <a:buNone/>
              </a:pPr>
              <a:r>
                <a:rPr i="1" lang="es" sz="1000">
                  <a:solidFill>
                    <a:srgbClr val="434343"/>
                  </a:solidFill>
                  <a:latin typeface="Open Sans"/>
                  <a:ea typeface="Open Sans"/>
                  <a:cs typeface="Open Sans"/>
                  <a:sym typeface="Open Sans"/>
                </a:rPr>
                <a:t>Universitat Autònoma </a:t>
              </a:r>
            </a:p>
            <a:p>
              <a:pPr lvl="0" rtl="0" algn="r">
                <a:spcBef>
                  <a:spcPts val="0"/>
                </a:spcBef>
                <a:buNone/>
              </a:pPr>
              <a:r>
                <a:rPr i="1" lang="es" sz="1000">
                  <a:solidFill>
                    <a:srgbClr val="434343"/>
                  </a:solidFill>
                  <a:latin typeface="Open Sans"/>
                  <a:ea typeface="Open Sans"/>
                  <a:cs typeface="Open Sans"/>
                  <a:sym typeface="Open Sans"/>
                </a:rPr>
                <a:t>de Barcelona</a:t>
              </a: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Shape 157"/>
          <p:cNvSpPr txBox="1"/>
          <p:nvPr/>
        </p:nvSpPr>
        <p:spPr>
          <a:xfrm>
            <a:off x="152400" y="152400"/>
            <a:ext cx="8075400" cy="510900"/>
          </a:xfrm>
          <a:prstGeom prst="rect">
            <a:avLst/>
          </a:prstGeom>
          <a:noFill/>
          <a:ln>
            <a:noFill/>
          </a:ln>
        </p:spPr>
        <p:txBody>
          <a:bodyPr anchorCtr="0" anchor="ctr" bIns="91425" lIns="91425" rIns="91425" tIns="91425">
            <a:noAutofit/>
          </a:bodyPr>
          <a:lstStyle/>
          <a:p>
            <a:pPr lvl="0" rtl="0">
              <a:spcBef>
                <a:spcPts val="0"/>
              </a:spcBef>
              <a:buNone/>
            </a:pPr>
            <a:r>
              <a:rPr b="1" lang="es" sz="2000">
                <a:solidFill>
                  <a:srgbClr val="351C75"/>
                </a:solidFill>
                <a:latin typeface="Playfair Display"/>
                <a:ea typeface="Playfair Display"/>
                <a:cs typeface="Playfair Display"/>
                <a:sym typeface="Playfair Display"/>
              </a:rPr>
              <a:t>Part I: Image transformations</a:t>
            </a:r>
          </a:p>
        </p:txBody>
      </p:sp>
      <p:cxnSp>
        <p:nvCxnSpPr>
          <p:cNvPr id="158" name="Shape 158"/>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159" name="Shape 159"/>
          <p:cNvSpPr txBox="1"/>
          <p:nvPr/>
        </p:nvSpPr>
        <p:spPr>
          <a:xfrm>
            <a:off x="2578475" y="4434950"/>
            <a:ext cx="234600" cy="47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160" name="Shape 160"/>
          <p:cNvSpPr txBox="1"/>
          <p:nvPr/>
        </p:nvSpPr>
        <p:spPr>
          <a:xfrm>
            <a:off x="602825" y="599100"/>
            <a:ext cx="5134500" cy="393600"/>
          </a:xfrm>
          <a:prstGeom prst="rect">
            <a:avLst/>
          </a:prstGeom>
          <a:noFill/>
          <a:ln>
            <a:noFill/>
          </a:ln>
        </p:spPr>
        <p:txBody>
          <a:bodyPr anchorCtr="0" anchor="t" bIns="91425" lIns="91425" rIns="91425" tIns="91425">
            <a:noAutofit/>
          </a:bodyPr>
          <a:lstStyle/>
          <a:p>
            <a:pPr lvl="0" rtl="0">
              <a:spcBef>
                <a:spcPts val="0"/>
              </a:spcBef>
              <a:buNone/>
            </a:pPr>
            <a:r>
              <a:rPr b="1" lang="es" sz="1300">
                <a:solidFill>
                  <a:srgbClr val="351C75"/>
                </a:solidFill>
                <a:latin typeface="Playfair Display"/>
                <a:ea typeface="Playfair Display"/>
                <a:cs typeface="Playfair Display"/>
                <a:sym typeface="Playfair Display"/>
              </a:rPr>
              <a:t>Affine and metric transformation</a:t>
            </a:r>
          </a:p>
        </p:txBody>
      </p:sp>
      <p:pic>
        <p:nvPicPr>
          <p:cNvPr id="161" name="Shape 161"/>
          <p:cNvPicPr preferRelativeResize="0"/>
          <p:nvPr/>
        </p:nvPicPr>
        <p:blipFill>
          <a:blip r:embed="rId3">
            <a:alphaModFix/>
          </a:blip>
          <a:stretch>
            <a:fillRect/>
          </a:stretch>
        </p:blipFill>
        <p:spPr>
          <a:xfrm>
            <a:off x="3019987" y="1447863"/>
            <a:ext cx="2687449" cy="1781899"/>
          </a:xfrm>
          <a:prstGeom prst="rect">
            <a:avLst/>
          </a:prstGeom>
          <a:noFill/>
          <a:ln>
            <a:noFill/>
          </a:ln>
        </p:spPr>
      </p:pic>
      <p:pic>
        <p:nvPicPr>
          <p:cNvPr id="162" name="Shape 162"/>
          <p:cNvPicPr preferRelativeResize="0"/>
          <p:nvPr/>
        </p:nvPicPr>
        <p:blipFill rotWithShape="1">
          <a:blip r:embed="rId4">
            <a:alphaModFix/>
          </a:blip>
          <a:srcRect b="13985" l="0" r="0" t="0"/>
          <a:stretch/>
        </p:blipFill>
        <p:spPr>
          <a:xfrm>
            <a:off x="6022522" y="1641871"/>
            <a:ext cx="2781899" cy="1393899"/>
          </a:xfrm>
          <a:prstGeom prst="rect">
            <a:avLst/>
          </a:prstGeom>
          <a:noFill/>
          <a:ln>
            <a:noFill/>
          </a:ln>
        </p:spPr>
      </p:pic>
      <p:pic>
        <p:nvPicPr>
          <p:cNvPr id="163" name="Shape 163"/>
          <p:cNvPicPr preferRelativeResize="0"/>
          <p:nvPr/>
        </p:nvPicPr>
        <p:blipFill>
          <a:blip r:embed="rId5">
            <a:alphaModFix/>
          </a:blip>
          <a:stretch>
            <a:fillRect/>
          </a:stretch>
        </p:blipFill>
        <p:spPr>
          <a:xfrm>
            <a:off x="2813063" y="3200465"/>
            <a:ext cx="3154075" cy="1631074"/>
          </a:xfrm>
          <a:prstGeom prst="rect">
            <a:avLst/>
          </a:prstGeom>
          <a:noFill/>
          <a:ln>
            <a:noFill/>
          </a:ln>
        </p:spPr>
      </p:pic>
      <p:pic>
        <p:nvPicPr>
          <p:cNvPr id="164" name="Shape 164"/>
          <p:cNvPicPr preferRelativeResize="0"/>
          <p:nvPr/>
        </p:nvPicPr>
        <p:blipFill rotWithShape="1">
          <a:blip r:embed="rId6">
            <a:alphaModFix/>
          </a:blip>
          <a:srcRect b="10913" l="0" r="0" t="0"/>
          <a:stretch/>
        </p:blipFill>
        <p:spPr>
          <a:xfrm>
            <a:off x="6144178" y="3153575"/>
            <a:ext cx="2869320" cy="1631074"/>
          </a:xfrm>
          <a:prstGeom prst="rect">
            <a:avLst/>
          </a:prstGeom>
          <a:noFill/>
          <a:ln>
            <a:noFill/>
          </a:ln>
        </p:spPr>
      </p:pic>
      <p:sp>
        <p:nvSpPr>
          <p:cNvPr id="165" name="Shape 165"/>
          <p:cNvSpPr txBox="1"/>
          <p:nvPr/>
        </p:nvSpPr>
        <p:spPr>
          <a:xfrm>
            <a:off x="429175" y="1248475"/>
            <a:ext cx="2384100" cy="3517800"/>
          </a:xfrm>
          <a:prstGeom prst="rect">
            <a:avLst/>
          </a:prstGeom>
          <a:noFill/>
          <a:ln>
            <a:noFill/>
          </a:ln>
        </p:spPr>
        <p:txBody>
          <a:bodyPr anchorCtr="0" anchor="t" bIns="91425" lIns="91425" rIns="91425" tIns="91425">
            <a:noAutofit/>
          </a:bodyPr>
          <a:lstStyle/>
          <a:p>
            <a:pPr lvl="0" rtl="0">
              <a:spcBef>
                <a:spcPts val="0"/>
              </a:spcBef>
              <a:buNone/>
            </a:pPr>
            <a:r>
              <a:rPr lang="es">
                <a:solidFill>
                  <a:schemeClr val="dk1"/>
                </a:solidFill>
              </a:rPr>
              <a:t>Erase the perspective view.</a:t>
            </a:r>
          </a:p>
          <a:p>
            <a:pPr lvl="0" rtl="0">
              <a:spcBef>
                <a:spcPts val="0"/>
              </a:spcBef>
              <a:buNone/>
            </a:pPr>
            <a:r>
              <a:rPr lang="es">
                <a:solidFill>
                  <a:schemeClr val="dk1"/>
                </a:solidFill>
              </a:rPr>
              <a:t>Two-step algorithm. </a:t>
            </a:r>
          </a:p>
          <a:p>
            <a:pPr lvl="0" rtl="0">
              <a:spcBef>
                <a:spcPts val="0"/>
              </a:spcBef>
              <a:buNone/>
            </a:pPr>
            <a:r>
              <a:t/>
            </a:r>
            <a:endParaRPr>
              <a:solidFill>
                <a:schemeClr val="dk1"/>
              </a:solidFill>
            </a:endParaRPr>
          </a:p>
          <a:p>
            <a:pPr indent="-228600" lvl="0" marL="457200" rtl="0">
              <a:spcBef>
                <a:spcPts val="0"/>
              </a:spcBef>
              <a:buChar char="●"/>
            </a:pPr>
            <a:r>
              <a:rPr lang="es">
                <a:solidFill>
                  <a:schemeClr val="dk1"/>
                </a:solidFill>
              </a:rPr>
              <a:t>Delete the projective distortions of the image </a:t>
            </a:r>
            <a:r>
              <a:rPr lang="es"/>
              <a:t>by applying affine rectification. </a:t>
            </a:r>
          </a:p>
          <a:p>
            <a:pPr lvl="0" rtl="0">
              <a:spcBef>
                <a:spcPts val="0"/>
              </a:spcBef>
              <a:buNone/>
            </a:pPr>
            <a:r>
              <a:t/>
            </a:r>
            <a:endParaRPr/>
          </a:p>
          <a:p>
            <a:pPr lvl="0" rtl="0">
              <a:spcBef>
                <a:spcPts val="0"/>
              </a:spcBef>
              <a:buNone/>
            </a:pPr>
            <a:r>
              <a:t/>
            </a:r>
            <a:endParaRPr/>
          </a:p>
          <a:p>
            <a:pPr lvl="0" rtl="0">
              <a:spcBef>
                <a:spcPts val="0"/>
              </a:spcBef>
              <a:buNone/>
            </a:pPr>
            <a:r>
              <a:t/>
            </a:r>
            <a:endParaRPr/>
          </a:p>
          <a:p>
            <a:pPr indent="-228600" lvl="0" marL="457200" rtl="0">
              <a:spcBef>
                <a:spcPts val="0"/>
              </a:spcBef>
              <a:buChar char="●"/>
            </a:pPr>
            <a:r>
              <a:rPr lang="es">
                <a:solidFill>
                  <a:schemeClr val="dk1"/>
                </a:solidFill>
              </a:rPr>
              <a:t>Recover the metric properties lost in the affine rectification by applying metric rectification. </a:t>
            </a:r>
          </a:p>
        </p:txBody>
      </p:sp>
      <p:sp>
        <p:nvSpPr>
          <p:cNvPr id="166" name="Shape 16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
              <a:t>‹#›</a:t>
            </a:fld>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Shape 171"/>
          <p:cNvSpPr txBox="1"/>
          <p:nvPr/>
        </p:nvSpPr>
        <p:spPr>
          <a:xfrm>
            <a:off x="152400" y="152400"/>
            <a:ext cx="8075400" cy="510900"/>
          </a:xfrm>
          <a:prstGeom prst="rect">
            <a:avLst/>
          </a:prstGeom>
          <a:noFill/>
          <a:ln>
            <a:noFill/>
          </a:ln>
        </p:spPr>
        <p:txBody>
          <a:bodyPr anchorCtr="0" anchor="ctr" bIns="91425" lIns="91425" rIns="91425" tIns="91425">
            <a:noAutofit/>
          </a:bodyPr>
          <a:lstStyle/>
          <a:p>
            <a:pPr lvl="0" rtl="0">
              <a:spcBef>
                <a:spcPts val="0"/>
              </a:spcBef>
              <a:buNone/>
            </a:pPr>
            <a:r>
              <a:rPr b="1" lang="es" sz="2000">
                <a:solidFill>
                  <a:srgbClr val="351C75"/>
                </a:solidFill>
                <a:latin typeface="Playfair Display"/>
                <a:ea typeface="Playfair Display"/>
                <a:cs typeface="Playfair Display"/>
                <a:sym typeface="Playfair Display"/>
              </a:rPr>
              <a:t>Part I: Image transformations</a:t>
            </a:r>
          </a:p>
        </p:txBody>
      </p:sp>
      <p:cxnSp>
        <p:nvCxnSpPr>
          <p:cNvPr id="172" name="Shape 172"/>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173" name="Shape 173"/>
          <p:cNvSpPr txBox="1"/>
          <p:nvPr/>
        </p:nvSpPr>
        <p:spPr>
          <a:xfrm>
            <a:off x="2578475" y="4434950"/>
            <a:ext cx="234600" cy="47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174" name="Shape 174"/>
          <p:cNvSpPr txBox="1"/>
          <p:nvPr/>
        </p:nvSpPr>
        <p:spPr>
          <a:xfrm>
            <a:off x="602825" y="599100"/>
            <a:ext cx="5134500" cy="393600"/>
          </a:xfrm>
          <a:prstGeom prst="rect">
            <a:avLst/>
          </a:prstGeom>
          <a:noFill/>
          <a:ln>
            <a:noFill/>
          </a:ln>
        </p:spPr>
        <p:txBody>
          <a:bodyPr anchorCtr="0" anchor="t" bIns="91425" lIns="91425" rIns="91425" tIns="91425">
            <a:noAutofit/>
          </a:bodyPr>
          <a:lstStyle/>
          <a:p>
            <a:pPr lvl="0" rtl="0">
              <a:spcBef>
                <a:spcPts val="0"/>
              </a:spcBef>
              <a:buNone/>
            </a:pPr>
            <a:r>
              <a:rPr b="1" lang="es" sz="1300">
                <a:solidFill>
                  <a:srgbClr val="351C75"/>
                </a:solidFill>
                <a:latin typeface="Playfair Display"/>
                <a:ea typeface="Playfair Display"/>
                <a:cs typeface="Playfair Display"/>
                <a:sym typeface="Playfair Display"/>
              </a:rPr>
              <a:t>Metric rectification from original image</a:t>
            </a:r>
          </a:p>
        </p:txBody>
      </p:sp>
      <p:sp>
        <p:nvSpPr>
          <p:cNvPr id="175" name="Shape 175"/>
          <p:cNvSpPr txBox="1"/>
          <p:nvPr/>
        </p:nvSpPr>
        <p:spPr>
          <a:xfrm>
            <a:off x="602825" y="1065950"/>
            <a:ext cx="7984200" cy="990600"/>
          </a:xfrm>
          <a:prstGeom prst="rect">
            <a:avLst/>
          </a:prstGeom>
          <a:noFill/>
          <a:ln>
            <a:noFill/>
          </a:ln>
        </p:spPr>
        <p:txBody>
          <a:bodyPr anchorCtr="0" anchor="t" bIns="91425" lIns="91425" rIns="91425" tIns="91425">
            <a:noAutofit/>
          </a:bodyPr>
          <a:lstStyle/>
          <a:p>
            <a:pPr lvl="0" rtl="0">
              <a:spcBef>
                <a:spcPts val="0"/>
              </a:spcBef>
              <a:buNone/>
            </a:pPr>
            <a:r>
              <a:rPr lang="es"/>
              <a:t>Compute metric rectification from original perspective image of the plane. By using 5 pairs of orthogonal lines we are able to compute the conic matrix, which determines the circular points, and equivalently the projective transformation necessary to metrically rectified the image. And then, we easily get H. </a:t>
            </a:r>
          </a:p>
          <a:p>
            <a:pPr lvl="0" rtl="0">
              <a:spcBef>
                <a:spcPts val="0"/>
              </a:spcBef>
              <a:buNone/>
            </a:pPr>
            <a:r>
              <a:t/>
            </a:r>
            <a:endParaRPr/>
          </a:p>
        </p:txBody>
      </p:sp>
      <p:pic>
        <p:nvPicPr>
          <p:cNvPr id="176" name="Shape 176"/>
          <p:cNvPicPr preferRelativeResize="0"/>
          <p:nvPr/>
        </p:nvPicPr>
        <p:blipFill rotWithShape="1">
          <a:blip r:embed="rId3">
            <a:alphaModFix/>
          </a:blip>
          <a:srcRect b="0" l="0" r="0" t="3781"/>
          <a:stretch/>
        </p:blipFill>
        <p:spPr>
          <a:xfrm>
            <a:off x="736675" y="2205374"/>
            <a:ext cx="3918201" cy="2473575"/>
          </a:xfrm>
          <a:prstGeom prst="rect">
            <a:avLst/>
          </a:prstGeom>
          <a:noFill/>
          <a:ln>
            <a:noFill/>
          </a:ln>
        </p:spPr>
      </p:pic>
      <p:pic>
        <p:nvPicPr>
          <p:cNvPr id="177" name="Shape 177"/>
          <p:cNvPicPr preferRelativeResize="0"/>
          <p:nvPr/>
        </p:nvPicPr>
        <p:blipFill rotWithShape="1">
          <a:blip r:embed="rId4">
            <a:alphaModFix/>
          </a:blip>
          <a:srcRect b="0" l="0" r="0" t="9510"/>
          <a:stretch/>
        </p:blipFill>
        <p:spPr>
          <a:xfrm>
            <a:off x="5366374" y="2405724"/>
            <a:ext cx="2689249" cy="1531025"/>
          </a:xfrm>
          <a:prstGeom prst="rect">
            <a:avLst/>
          </a:prstGeom>
          <a:noFill/>
          <a:ln>
            <a:noFill/>
          </a:ln>
        </p:spPr>
      </p:pic>
      <p:sp>
        <p:nvSpPr>
          <p:cNvPr id="178" name="Shape 178"/>
          <p:cNvSpPr txBox="1"/>
          <p:nvPr/>
        </p:nvSpPr>
        <p:spPr>
          <a:xfrm>
            <a:off x="5116750" y="4157600"/>
            <a:ext cx="3824100" cy="599100"/>
          </a:xfrm>
          <a:prstGeom prst="rect">
            <a:avLst/>
          </a:prstGeom>
          <a:noFill/>
          <a:ln>
            <a:noFill/>
          </a:ln>
        </p:spPr>
        <p:txBody>
          <a:bodyPr anchorCtr="0" anchor="t" bIns="91425" lIns="91425" rIns="91425" tIns="91425">
            <a:noAutofit/>
          </a:bodyPr>
          <a:lstStyle/>
          <a:p>
            <a:pPr lvl="0" rtl="0">
              <a:spcBef>
                <a:spcPts val="0"/>
              </a:spcBef>
              <a:buNone/>
            </a:pPr>
            <a:r>
              <a:rPr lang="es"/>
              <a:t>The problem comes when we select pairs of lines that are parallel between them.</a:t>
            </a:r>
          </a:p>
          <a:p>
            <a:pPr lvl="0" rtl="0">
              <a:spcBef>
                <a:spcPts val="0"/>
              </a:spcBef>
              <a:buNone/>
            </a:pPr>
            <a:r>
              <a:t/>
            </a:r>
            <a:endParaRPr/>
          </a:p>
        </p:txBody>
      </p:sp>
      <p:sp>
        <p:nvSpPr>
          <p:cNvPr id="179" name="Shape 17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
              <a:t>‹#›</a:t>
            </a:fld>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Shape 184"/>
          <p:cNvSpPr txBox="1"/>
          <p:nvPr/>
        </p:nvSpPr>
        <p:spPr>
          <a:xfrm>
            <a:off x="152400" y="152400"/>
            <a:ext cx="8075400" cy="510900"/>
          </a:xfrm>
          <a:prstGeom prst="rect">
            <a:avLst/>
          </a:prstGeom>
          <a:noFill/>
          <a:ln>
            <a:noFill/>
          </a:ln>
        </p:spPr>
        <p:txBody>
          <a:bodyPr anchorCtr="0" anchor="ctr" bIns="91425" lIns="91425" rIns="91425" tIns="91425">
            <a:noAutofit/>
          </a:bodyPr>
          <a:lstStyle/>
          <a:p>
            <a:pPr lvl="0" rtl="0">
              <a:spcBef>
                <a:spcPts val="0"/>
              </a:spcBef>
              <a:buNone/>
            </a:pPr>
            <a:r>
              <a:rPr b="1" lang="es" sz="2000">
                <a:solidFill>
                  <a:srgbClr val="351C75"/>
                </a:solidFill>
                <a:latin typeface="Playfair Display"/>
                <a:ea typeface="Playfair Display"/>
                <a:cs typeface="Playfair Display"/>
                <a:sym typeface="Playfair Display"/>
              </a:rPr>
              <a:t>Part I: Image transformations</a:t>
            </a:r>
          </a:p>
        </p:txBody>
      </p:sp>
      <p:cxnSp>
        <p:nvCxnSpPr>
          <p:cNvPr id="185" name="Shape 185"/>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186" name="Shape 186"/>
          <p:cNvSpPr txBox="1"/>
          <p:nvPr/>
        </p:nvSpPr>
        <p:spPr>
          <a:xfrm>
            <a:off x="2578475" y="4434950"/>
            <a:ext cx="234600" cy="47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187" name="Shape 187"/>
          <p:cNvSpPr txBox="1"/>
          <p:nvPr/>
        </p:nvSpPr>
        <p:spPr>
          <a:xfrm>
            <a:off x="602825" y="599100"/>
            <a:ext cx="5134500" cy="393600"/>
          </a:xfrm>
          <a:prstGeom prst="rect">
            <a:avLst/>
          </a:prstGeom>
          <a:noFill/>
          <a:ln>
            <a:noFill/>
          </a:ln>
        </p:spPr>
        <p:txBody>
          <a:bodyPr anchorCtr="0" anchor="t" bIns="91425" lIns="91425" rIns="91425" tIns="91425">
            <a:noAutofit/>
          </a:bodyPr>
          <a:lstStyle/>
          <a:p>
            <a:pPr lvl="0" rtl="0">
              <a:spcBef>
                <a:spcPts val="0"/>
              </a:spcBef>
              <a:buNone/>
            </a:pPr>
            <a:r>
              <a:rPr b="1" lang="es" sz="1300">
                <a:solidFill>
                  <a:srgbClr val="351C75"/>
                </a:solidFill>
                <a:latin typeface="Playfair Display"/>
                <a:ea typeface="Playfair Display"/>
                <a:cs typeface="Playfair Display"/>
                <a:sym typeface="Playfair Display"/>
              </a:rPr>
              <a:t>Affine and metric rectification of additional facades</a:t>
            </a:r>
          </a:p>
        </p:txBody>
      </p:sp>
      <p:pic>
        <p:nvPicPr>
          <p:cNvPr descr="OPTIONAL5_lines.jpg" id="188" name="Shape 188"/>
          <p:cNvPicPr preferRelativeResize="0"/>
          <p:nvPr/>
        </p:nvPicPr>
        <p:blipFill rotWithShape="1">
          <a:blip r:embed="rId3">
            <a:alphaModFix/>
          </a:blip>
          <a:srcRect b="79" l="0" r="0" t="79"/>
          <a:stretch/>
        </p:blipFill>
        <p:spPr>
          <a:xfrm>
            <a:off x="602825" y="2022274"/>
            <a:ext cx="3034700" cy="2020925"/>
          </a:xfrm>
          <a:prstGeom prst="rect">
            <a:avLst/>
          </a:prstGeom>
          <a:noFill/>
          <a:ln>
            <a:noFill/>
          </a:ln>
        </p:spPr>
      </p:pic>
      <p:pic>
        <p:nvPicPr>
          <p:cNvPr id="189" name="Shape 189"/>
          <p:cNvPicPr preferRelativeResize="0"/>
          <p:nvPr/>
        </p:nvPicPr>
        <p:blipFill rotWithShape="1">
          <a:blip r:embed="rId4">
            <a:alphaModFix/>
          </a:blip>
          <a:srcRect b="11577" l="9548" r="9597" t="5310"/>
          <a:stretch/>
        </p:blipFill>
        <p:spPr>
          <a:xfrm>
            <a:off x="5254500" y="1638625"/>
            <a:ext cx="2314126" cy="1573624"/>
          </a:xfrm>
          <a:prstGeom prst="rect">
            <a:avLst/>
          </a:prstGeom>
          <a:noFill/>
          <a:ln>
            <a:noFill/>
          </a:ln>
        </p:spPr>
      </p:pic>
      <p:pic>
        <p:nvPicPr>
          <p:cNvPr id="190" name="Shape 190"/>
          <p:cNvPicPr preferRelativeResize="0"/>
          <p:nvPr/>
        </p:nvPicPr>
        <p:blipFill>
          <a:blip r:embed="rId5">
            <a:alphaModFix/>
          </a:blip>
          <a:stretch>
            <a:fillRect/>
          </a:stretch>
        </p:blipFill>
        <p:spPr>
          <a:xfrm>
            <a:off x="4236099" y="3321649"/>
            <a:ext cx="4350924" cy="1277500"/>
          </a:xfrm>
          <a:prstGeom prst="rect">
            <a:avLst/>
          </a:prstGeom>
          <a:noFill/>
          <a:ln>
            <a:noFill/>
          </a:ln>
        </p:spPr>
      </p:pic>
      <p:sp>
        <p:nvSpPr>
          <p:cNvPr id="191" name="Shape 19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
              <a:t>‹#›</a:t>
            </a:fld>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Shape 196"/>
          <p:cNvSpPr txBox="1"/>
          <p:nvPr/>
        </p:nvSpPr>
        <p:spPr>
          <a:xfrm>
            <a:off x="152400" y="152400"/>
            <a:ext cx="8075400" cy="510900"/>
          </a:xfrm>
          <a:prstGeom prst="rect">
            <a:avLst/>
          </a:prstGeom>
          <a:noFill/>
          <a:ln>
            <a:noFill/>
          </a:ln>
        </p:spPr>
        <p:txBody>
          <a:bodyPr anchorCtr="0" anchor="ctr" bIns="91425" lIns="91425" rIns="91425" tIns="91425">
            <a:noAutofit/>
          </a:bodyPr>
          <a:lstStyle/>
          <a:p>
            <a:pPr lvl="0" rtl="0">
              <a:spcBef>
                <a:spcPts val="0"/>
              </a:spcBef>
              <a:buClr>
                <a:schemeClr val="dk1"/>
              </a:buClr>
              <a:buSzPct val="55000"/>
              <a:buFont typeface="Arial"/>
              <a:buNone/>
            </a:pPr>
            <a:r>
              <a:rPr b="1" lang="es" sz="2000">
                <a:solidFill>
                  <a:srgbClr val="351C75"/>
                </a:solidFill>
                <a:latin typeface="Playfair Display"/>
                <a:ea typeface="Playfair Display"/>
                <a:cs typeface="Playfair Display"/>
                <a:sym typeface="Playfair Display"/>
              </a:rPr>
              <a:t>Part II: Compute the homography that relates to images</a:t>
            </a:r>
          </a:p>
        </p:txBody>
      </p:sp>
      <p:cxnSp>
        <p:nvCxnSpPr>
          <p:cNvPr id="197" name="Shape 197"/>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198" name="Shape 198"/>
          <p:cNvSpPr txBox="1"/>
          <p:nvPr/>
        </p:nvSpPr>
        <p:spPr>
          <a:xfrm>
            <a:off x="2578475" y="4434950"/>
            <a:ext cx="234600" cy="47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199" name="Shape 199"/>
          <p:cNvSpPr txBox="1"/>
          <p:nvPr/>
        </p:nvSpPr>
        <p:spPr>
          <a:xfrm>
            <a:off x="602825" y="599100"/>
            <a:ext cx="5134500" cy="393600"/>
          </a:xfrm>
          <a:prstGeom prst="rect">
            <a:avLst/>
          </a:prstGeom>
          <a:noFill/>
          <a:ln>
            <a:noFill/>
          </a:ln>
        </p:spPr>
        <p:txBody>
          <a:bodyPr anchorCtr="0" anchor="t" bIns="91425" lIns="91425" rIns="91425" tIns="91425">
            <a:noAutofit/>
          </a:bodyPr>
          <a:lstStyle/>
          <a:p>
            <a:pPr lvl="0" rtl="0">
              <a:spcBef>
                <a:spcPts val="0"/>
              </a:spcBef>
              <a:buNone/>
            </a:pPr>
            <a:r>
              <a:rPr b="1" lang="es" sz="1300">
                <a:solidFill>
                  <a:srgbClr val="351C75"/>
                </a:solidFill>
                <a:latin typeface="Playfair Display"/>
                <a:ea typeface="Playfair Display"/>
                <a:cs typeface="Playfair Display"/>
                <a:sym typeface="Playfair Display"/>
              </a:rPr>
              <a:t>Homography</a:t>
            </a:r>
          </a:p>
        </p:txBody>
      </p:sp>
      <p:pic>
        <p:nvPicPr>
          <p:cNvPr id="200" name="Shape 200"/>
          <p:cNvPicPr preferRelativeResize="0"/>
          <p:nvPr/>
        </p:nvPicPr>
        <p:blipFill>
          <a:blip r:embed="rId3">
            <a:alphaModFix/>
          </a:blip>
          <a:stretch>
            <a:fillRect/>
          </a:stretch>
        </p:blipFill>
        <p:spPr>
          <a:xfrm>
            <a:off x="602825" y="1601725"/>
            <a:ext cx="2899144" cy="1803912"/>
          </a:xfrm>
          <a:prstGeom prst="rect">
            <a:avLst/>
          </a:prstGeom>
          <a:noFill/>
          <a:ln>
            <a:noFill/>
          </a:ln>
        </p:spPr>
      </p:pic>
      <p:pic>
        <p:nvPicPr>
          <p:cNvPr id="201" name="Shape 201"/>
          <p:cNvPicPr preferRelativeResize="0"/>
          <p:nvPr/>
        </p:nvPicPr>
        <p:blipFill>
          <a:blip r:embed="rId4">
            <a:alphaModFix/>
          </a:blip>
          <a:stretch>
            <a:fillRect/>
          </a:stretch>
        </p:blipFill>
        <p:spPr>
          <a:xfrm>
            <a:off x="5090575" y="1268574"/>
            <a:ext cx="2623281" cy="1803924"/>
          </a:xfrm>
          <a:prstGeom prst="rect">
            <a:avLst/>
          </a:prstGeom>
          <a:noFill/>
          <a:ln>
            <a:noFill/>
          </a:ln>
        </p:spPr>
      </p:pic>
      <p:pic>
        <p:nvPicPr>
          <p:cNvPr id="202" name="Shape 202"/>
          <p:cNvPicPr preferRelativeResize="0"/>
          <p:nvPr/>
        </p:nvPicPr>
        <p:blipFill>
          <a:blip r:embed="rId5">
            <a:alphaModFix/>
          </a:blip>
          <a:stretch>
            <a:fillRect/>
          </a:stretch>
        </p:blipFill>
        <p:spPr>
          <a:xfrm>
            <a:off x="4282769" y="3141549"/>
            <a:ext cx="4238881" cy="1766200"/>
          </a:xfrm>
          <a:prstGeom prst="rect">
            <a:avLst/>
          </a:prstGeom>
          <a:noFill/>
          <a:ln>
            <a:noFill/>
          </a:ln>
        </p:spPr>
      </p:pic>
      <p:sp>
        <p:nvSpPr>
          <p:cNvPr id="203" name="Shape 203"/>
          <p:cNvSpPr txBox="1"/>
          <p:nvPr/>
        </p:nvSpPr>
        <p:spPr>
          <a:xfrm>
            <a:off x="374325" y="3715525"/>
            <a:ext cx="3646200" cy="1317000"/>
          </a:xfrm>
          <a:prstGeom prst="rect">
            <a:avLst/>
          </a:prstGeom>
          <a:noFill/>
          <a:ln>
            <a:noFill/>
          </a:ln>
        </p:spPr>
        <p:txBody>
          <a:bodyPr anchorCtr="0" anchor="t" bIns="91425" lIns="91425" rIns="91425" tIns="91425">
            <a:noAutofit/>
          </a:bodyPr>
          <a:lstStyle/>
          <a:p>
            <a:pPr lvl="0" rtl="0" algn="just">
              <a:spcBef>
                <a:spcPts val="0"/>
              </a:spcBef>
              <a:buNone/>
            </a:pPr>
            <a:r>
              <a:rPr lang="es" sz="1100">
                <a:solidFill>
                  <a:schemeClr val="dk1"/>
                </a:solidFill>
              </a:rPr>
              <a:t>Homography allows us to relate images that are: </a:t>
            </a:r>
          </a:p>
          <a:p>
            <a:pPr indent="-298450" lvl="0" marL="457200" rtl="0" algn="just">
              <a:spcBef>
                <a:spcPts val="0"/>
              </a:spcBef>
              <a:buClr>
                <a:schemeClr val="dk1"/>
              </a:buClr>
              <a:buSzPct val="100000"/>
              <a:buChar char="-"/>
            </a:pPr>
            <a:r>
              <a:rPr lang="es" sz="1100">
                <a:solidFill>
                  <a:schemeClr val="dk1"/>
                </a:solidFill>
              </a:rPr>
              <a:t>In the same plane in a 3D scene</a:t>
            </a:r>
          </a:p>
          <a:p>
            <a:pPr indent="-298450" lvl="0" marL="457200" rtl="0" algn="just">
              <a:spcBef>
                <a:spcPts val="0"/>
              </a:spcBef>
              <a:buClr>
                <a:schemeClr val="dk1"/>
              </a:buClr>
              <a:buSzPct val="100000"/>
              <a:buChar char="-"/>
            </a:pPr>
            <a:r>
              <a:rPr lang="es" sz="1100">
                <a:solidFill>
                  <a:schemeClr val="dk1"/>
                </a:solidFill>
              </a:rPr>
              <a:t>Taken with a camera rotating about its center</a:t>
            </a:r>
          </a:p>
          <a:p>
            <a:pPr indent="-298450" lvl="0" marL="457200" rtl="0" algn="just">
              <a:spcBef>
                <a:spcPts val="0"/>
              </a:spcBef>
              <a:buClr>
                <a:schemeClr val="dk1"/>
              </a:buClr>
              <a:buSzPct val="100000"/>
              <a:buChar char="-"/>
            </a:pPr>
            <a:r>
              <a:rPr lang="es" sz="1100">
                <a:solidFill>
                  <a:schemeClr val="dk1"/>
                </a:solidFill>
              </a:rPr>
              <a:t>Taken with the same static camera varying the focal length</a:t>
            </a:r>
          </a:p>
          <a:p>
            <a:pPr indent="-298450" lvl="0" marL="457200" rtl="0" algn="just">
              <a:spcBef>
                <a:spcPts val="0"/>
              </a:spcBef>
              <a:buClr>
                <a:schemeClr val="dk1"/>
              </a:buClr>
              <a:buSzPct val="100000"/>
              <a:buChar char="-"/>
            </a:pPr>
            <a:r>
              <a:rPr lang="es" sz="1100">
                <a:solidFill>
                  <a:schemeClr val="dk1"/>
                </a:solidFill>
              </a:rPr>
              <a:t>Far away from the camera</a:t>
            </a:r>
          </a:p>
        </p:txBody>
      </p:sp>
      <p:sp>
        <p:nvSpPr>
          <p:cNvPr id="204" name="Shape 20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
              <a:t>‹#›</a:t>
            </a:fld>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cxnSp>
        <p:nvCxnSpPr>
          <p:cNvPr id="209" name="Shape 209"/>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210" name="Shape 210"/>
          <p:cNvSpPr txBox="1"/>
          <p:nvPr/>
        </p:nvSpPr>
        <p:spPr>
          <a:xfrm>
            <a:off x="602825" y="599100"/>
            <a:ext cx="7375800" cy="393600"/>
          </a:xfrm>
          <a:prstGeom prst="rect">
            <a:avLst/>
          </a:prstGeom>
          <a:noFill/>
          <a:ln>
            <a:noFill/>
          </a:ln>
        </p:spPr>
        <p:txBody>
          <a:bodyPr anchorCtr="0" anchor="t" bIns="91425" lIns="91425" rIns="91425" tIns="91425">
            <a:noAutofit/>
          </a:bodyPr>
          <a:lstStyle/>
          <a:p>
            <a:pPr lvl="0" rtl="0">
              <a:spcBef>
                <a:spcPts val="0"/>
              </a:spcBef>
              <a:buNone/>
            </a:pPr>
            <a:r>
              <a:rPr b="1" lang="es" sz="1300">
                <a:solidFill>
                  <a:srgbClr val="351C75"/>
                </a:solidFill>
                <a:latin typeface="Playfair Display"/>
                <a:ea typeface="Playfair Display"/>
                <a:cs typeface="Playfair Display"/>
                <a:sym typeface="Playfair Display"/>
              </a:rPr>
              <a:t>Algorithm for a robust computation of the 2D homography between two images</a:t>
            </a:r>
          </a:p>
        </p:txBody>
      </p:sp>
      <p:pic>
        <p:nvPicPr>
          <p:cNvPr id="211" name="Shape 211"/>
          <p:cNvPicPr preferRelativeResize="0"/>
          <p:nvPr/>
        </p:nvPicPr>
        <p:blipFill rotWithShape="1">
          <a:blip r:embed="rId3">
            <a:alphaModFix/>
          </a:blip>
          <a:srcRect b="7578" l="0" r="0" t="0"/>
          <a:stretch/>
        </p:blipFill>
        <p:spPr>
          <a:xfrm>
            <a:off x="3716850" y="2981325"/>
            <a:ext cx="2417949" cy="1697750"/>
          </a:xfrm>
          <a:prstGeom prst="rect">
            <a:avLst/>
          </a:prstGeom>
          <a:noFill/>
          <a:ln>
            <a:noFill/>
          </a:ln>
        </p:spPr>
      </p:pic>
      <p:pic>
        <p:nvPicPr>
          <p:cNvPr id="212" name="Shape 212"/>
          <p:cNvPicPr preferRelativeResize="0"/>
          <p:nvPr/>
        </p:nvPicPr>
        <p:blipFill rotWithShape="1">
          <a:blip r:embed="rId4">
            <a:alphaModFix/>
          </a:blip>
          <a:srcRect b="9918" l="0" r="0" t="0"/>
          <a:stretch/>
        </p:blipFill>
        <p:spPr>
          <a:xfrm>
            <a:off x="6340674" y="2944399"/>
            <a:ext cx="2417950" cy="1752541"/>
          </a:xfrm>
          <a:prstGeom prst="rect">
            <a:avLst/>
          </a:prstGeom>
          <a:noFill/>
          <a:ln>
            <a:noFill/>
          </a:ln>
        </p:spPr>
      </p:pic>
      <p:sp>
        <p:nvSpPr>
          <p:cNvPr id="213" name="Shape 213"/>
          <p:cNvSpPr txBox="1"/>
          <p:nvPr/>
        </p:nvSpPr>
        <p:spPr>
          <a:xfrm>
            <a:off x="152400" y="152400"/>
            <a:ext cx="8075400" cy="510900"/>
          </a:xfrm>
          <a:prstGeom prst="rect">
            <a:avLst/>
          </a:prstGeom>
          <a:noFill/>
          <a:ln>
            <a:noFill/>
          </a:ln>
        </p:spPr>
        <p:txBody>
          <a:bodyPr anchorCtr="0" anchor="ctr" bIns="91425" lIns="91425" rIns="91425" tIns="91425">
            <a:noAutofit/>
          </a:bodyPr>
          <a:lstStyle/>
          <a:p>
            <a:pPr lvl="0" rtl="0">
              <a:spcBef>
                <a:spcPts val="0"/>
              </a:spcBef>
              <a:buNone/>
            </a:pPr>
            <a:r>
              <a:rPr b="1" lang="es" sz="2000">
                <a:solidFill>
                  <a:srgbClr val="351C75"/>
                </a:solidFill>
                <a:latin typeface="Playfair Display"/>
                <a:ea typeface="Playfair Display"/>
                <a:cs typeface="Playfair Display"/>
                <a:sym typeface="Playfair Display"/>
              </a:rPr>
              <a:t>Part II: Compute the homography that relates to images</a:t>
            </a:r>
          </a:p>
        </p:txBody>
      </p:sp>
      <p:pic>
        <p:nvPicPr>
          <p:cNvPr id="214" name="Shape 214"/>
          <p:cNvPicPr preferRelativeResize="0"/>
          <p:nvPr/>
        </p:nvPicPr>
        <p:blipFill rotWithShape="1">
          <a:blip r:embed="rId5">
            <a:alphaModFix/>
          </a:blip>
          <a:srcRect b="18771" l="0" r="0" t="0"/>
          <a:stretch/>
        </p:blipFill>
        <p:spPr>
          <a:xfrm>
            <a:off x="3403675" y="1341000"/>
            <a:ext cx="5553075" cy="1292025"/>
          </a:xfrm>
          <a:prstGeom prst="rect">
            <a:avLst/>
          </a:prstGeom>
          <a:noFill/>
          <a:ln>
            <a:noFill/>
          </a:ln>
        </p:spPr>
      </p:pic>
      <p:sp>
        <p:nvSpPr>
          <p:cNvPr id="215" name="Shape 215"/>
          <p:cNvSpPr txBox="1"/>
          <p:nvPr/>
        </p:nvSpPr>
        <p:spPr>
          <a:xfrm>
            <a:off x="117850" y="1365575"/>
            <a:ext cx="3285900" cy="3313500"/>
          </a:xfrm>
          <a:prstGeom prst="rect">
            <a:avLst/>
          </a:prstGeom>
          <a:noFill/>
          <a:ln>
            <a:noFill/>
          </a:ln>
        </p:spPr>
        <p:txBody>
          <a:bodyPr anchorCtr="0" anchor="t" bIns="91425" lIns="91425" rIns="91425" tIns="91425">
            <a:noAutofit/>
          </a:bodyPr>
          <a:lstStyle/>
          <a:p>
            <a:pPr indent="-304800" lvl="0" marL="457200" rtl="0">
              <a:spcBef>
                <a:spcPts val="0"/>
              </a:spcBef>
              <a:buSzPct val="100000"/>
              <a:buChar char="●"/>
            </a:pPr>
            <a:r>
              <a:rPr lang="es" sz="1200"/>
              <a:t>Interest points</a:t>
            </a:r>
          </a:p>
          <a:p>
            <a:pPr lvl="0" rtl="0">
              <a:spcBef>
                <a:spcPts val="0"/>
              </a:spcBef>
              <a:buNone/>
            </a:pPr>
            <a:r>
              <a:t/>
            </a:r>
            <a:endParaRPr sz="1200"/>
          </a:p>
          <a:p>
            <a:pPr indent="-304800" lvl="0" marL="457200" rtl="0">
              <a:spcBef>
                <a:spcPts val="0"/>
              </a:spcBef>
              <a:buSzPct val="100000"/>
              <a:buChar char="●"/>
            </a:pPr>
            <a:r>
              <a:rPr lang="es" sz="1200"/>
              <a:t>Putative correspondences</a:t>
            </a:r>
          </a:p>
          <a:p>
            <a:pPr lvl="0" rtl="0">
              <a:spcBef>
                <a:spcPts val="0"/>
              </a:spcBef>
              <a:buNone/>
            </a:pPr>
            <a:r>
              <a:t/>
            </a:r>
            <a:endParaRPr sz="1200"/>
          </a:p>
          <a:p>
            <a:pPr indent="-304800" lvl="0" marL="457200" rtl="0">
              <a:spcBef>
                <a:spcPts val="0"/>
              </a:spcBef>
              <a:buSzPct val="100000"/>
              <a:buChar char="●"/>
            </a:pPr>
            <a:r>
              <a:rPr lang="es" sz="1200"/>
              <a:t>RANSAC robust estimation</a:t>
            </a:r>
          </a:p>
          <a:p>
            <a:pPr lvl="0" rtl="0">
              <a:spcBef>
                <a:spcPts val="0"/>
              </a:spcBef>
              <a:buNone/>
            </a:pPr>
            <a:r>
              <a:t/>
            </a:r>
            <a:endParaRPr sz="1200"/>
          </a:p>
          <a:p>
            <a:pPr indent="-292100" lvl="1" marL="914400" rtl="0">
              <a:spcBef>
                <a:spcPts val="0"/>
              </a:spcBef>
              <a:buSzPct val="100000"/>
              <a:buChar char="○"/>
            </a:pPr>
            <a:r>
              <a:rPr lang="es" sz="1000"/>
              <a:t>Select a random sample of 4 correspondences and compute the fundamental matrix H using the normalized DLT algorithm.</a:t>
            </a:r>
          </a:p>
          <a:p>
            <a:pPr indent="0" lvl="0" marL="457200" rtl="0">
              <a:spcBef>
                <a:spcPts val="0"/>
              </a:spcBef>
              <a:buNone/>
            </a:pPr>
            <a:r>
              <a:t/>
            </a:r>
            <a:endParaRPr sz="1000"/>
          </a:p>
          <a:p>
            <a:pPr indent="-292100" lvl="1" marL="914400" rtl="0">
              <a:spcBef>
                <a:spcPts val="0"/>
              </a:spcBef>
              <a:buSzPct val="100000"/>
              <a:buChar char="○"/>
            </a:pPr>
            <a:r>
              <a:rPr lang="es" sz="1000"/>
              <a:t>Compute inliers</a:t>
            </a:r>
          </a:p>
          <a:p>
            <a:pPr indent="0" lvl="0" marL="457200" rtl="0">
              <a:spcBef>
                <a:spcPts val="0"/>
              </a:spcBef>
              <a:buNone/>
            </a:pPr>
            <a:r>
              <a:t/>
            </a:r>
            <a:endParaRPr sz="1000"/>
          </a:p>
          <a:p>
            <a:pPr indent="-292100" lvl="1" marL="914400" rtl="0">
              <a:spcBef>
                <a:spcPts val="0"/>
              </a:spcBef>
              <a:buSzPct val="100000"/>
              <a:buChar char="○"/>
            </a:pPr>
            <a:r>
              <a:rPr lang="es" sz="1000"/>
              <a:t>Repeat</a:t>
            </a:r>
          </a:p>
          <a:p>
            <a:pPr indent="0" lvl="0" marL="457200" rtl="0">
              <a:spcBef>
                <a:spcPts val="0"/>
              </a:spcBef>
              <a:buNone/>
            </a:pPr>
            <a:r>
              <a:t/>
            </a:r>
            <a:endParaRPr sz="1000"/>
          </a:p>
          <a:p>
            <a:pPr indent="-304800" lvl="0" marL="457200" rtl="0">
              <a:spcBef>
                <a:spcPts val="0"/>
              </a:spcBef>
              <a:buSzPct val="100000"/>
              <a:buChar char="●"/>
            </a:pPr>
            <a:r>
              <a:rPr lang="es" sz="1200"/>
              <a:t>Re-estimation</a:t>
            </a:r>
          </a:p>
          <a:p>
            <a:pPr lvl="0" rtl="0">
              <a:spcBef>
                <a:spcPts val="0"/>
              </a:spcBef>
              <a:buNone/>
            </a:pPr>
            <a:r>
              <a:t/>
            </a:r>
            <a:endParaRPr sz="1200"/>
          </a:p>
        </p:txBody>
      </p:sp>
      <p:sp>
        <p:nvSpPr>
          <p:cNvPr id="216" name="Shape 216"/>
          <p:cNvSpPr txBox="1"/>
          <p:nvPr/>
        </p:nvSpPr>
        <p:spPr>
          <a:xfrm>
            <a:off x="8103450" y="2633025"/>
            <a:ext cx="825000" cy="208500"/>
          </a:xfrm>
          <a:prstGeom prst="rect">
            <a:avLst/>
          </a:prstGeom>
          <a:noFill/>
          <a:ln>
            <a:noFill/>
          </a:ln>
        </p:spPr>
        <p:txBody>
          <a:bodyPr anchorCtr="0" anchor="t" bIns="91425" lIns="91425" rIns="91425" tIns="91425">
            <a:noAutofit/>
          </a:bodyPr>
          <a:lstStyle/>
          <a:p>
            <a:pPr lvl="0" rtl="0">
              <a:spcBef>
                <a:spcPts val="0"/>
              </a:spcBef>
              <a:buNone/>
            </a:pPr>
            <a:r>
              <a:rPr lang="es" sz="600"/>
              <a:t>SIFT key points</a:t>
            </a:r>
          </a:p>
        </p:txBody>
      </p:sp>
      <p:sp>
        <p:nvSpPr>
          <p:cNvPr id="217" name="Shape 21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
              <a:t>‹#›</a:t>
            </a:fld>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cxnSp>
        <p:nvCxnSpPr>
          <p:cNvPr id="222" name="Shape 222"/>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223" name="Shape 223"/>
          <p:cNvSpPr txBox="1"/>
          <p:nvPr/>
        </p:nvSpPr>
        <p:spPr>
          <a:xfrm>
            <a:off x="2578475" y="4434950"/>
            <a:ext cx="234600" cy="47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224" name="Shape 224"/>
          <p:cNvSpPr txBox="1"/>
          <p:nvPr/>
        </p:nvSpPr>
        <p:spPr>
          <a:xfrm>
            <a:off x="602825" y="599100"/>
            <a:ext cx="5134500" cy="393600"/>
          </a:xfrm>
          <a:prstGeom prst="rect">
            <a:avLst/>
          </a:prstGeom>
          <a:noFill/>
          <a:ln>
            <a:noFill/>
          </a:ln>
        </p:spPr>
        <p:txBody>
          <a:bodyPr anchorCtr="0" anchor="t" bIns="91425" lIns="91425" rIns="91425" tIns="91425">
            <a:noAutofit/>
          </a:bodyPr>
          <a:lstStyle/>
          <a:p>
            <a:pPr lvl="0" rtl="0">
              <a:spcBef>
                <a:spcPts val="0"/>
              </a:spcBef>
              <a:buNone/>
            </a:pPr>
            <a:r>
              <a:rPr b="1" lang="es" sz="1300">
                <a:solidFill>
                  <a:srgbClr val="351C75"/>
                </a:solidFill>
                <a:latin typeface="Playfair Display"/>
                <a:ea typeface="Playfair Display"/>
                <a:cs typeface="Playfair Display"/>
                <a:sym typeface="Playfair Display"/>
              </a:rPr>
              <a:t>Mosaic</a:t>
            </a:r>
          </a:p>
        </p:txBody>
      </p:sp>
      <p:pic>
        <p:nvPicPr>
          <p:cNvPr id="225" name="Shape 225"/>
          <p:cNvPicPr preferRelativeResize="0"/>
          <p:nvPr/>
        </p:nvPicPr>
        <p:blipFill>
          <a:blip r:embed="rId3">
            <a:alphaModFix/>
          </a:blip>
          <a:stretch>
            <a:fillRect/>
          </a:stretch>
        </p:blipFill>
        <p:spPr>
          <a:xfrm>
            <a:off x="1157487" y="1162886"/>
            <a:ext cx="6065223" cy="1430237"/>
          </a:xfrm>
          <a:prstGeom prst="rect">
            <a:avLst/>
          </a:prstGeom>
          <a:noFill/>
          <a:ln>
            <a:noFill/>
          </a:ln>
        </p:spPr>
      </p:pic>
      <p:sp>
        <p:nvSpPr>
          <p:cNvPr id="226" name="Shape 226"/>
          <p:cNvSpPr txBox="1"/>
          <p:nvPr/>
        </p:nvSpPr>
        <p:spPr>
          <a:xfrm>
            <a:off x="152400" y="152400"/>
            <a:ext cx="8075400" cy="510900"/>
          </a:xfrm>
          <a:prstGeom prst="rect">
            <a:avLst/>
          </a:prstGeom>
          <a:noFill/>
          <a:ln>
            <a:noFill/>
          </a:ln>
        </p:spPr>
        <p:txBody>
          <a:bodyPr anchorCtr="0" anchor="ctr" bIns="91425" lIns="91425" rIns="91425" tIns="91425">
            <a:noAutofit/>
          </a:bodyPr>
          <a:lstStyle/>
          <a:p>
            <a:pPr lvl="0" rtl="0">
              <a:spcBef>
                <a:spcPts val="0"/>
              </a:spcBef>
              <a:buNone/>
            </a:pPr>
            <a:r>
              <a:rPr b="1" lang="es" sz="2000">
                <a:solidFill>
                  <a:srgbClr val="351C75"/>
                </a:solidFill>
                <a:latin typeface="Playfair Display"/>
                <a:ea typeface="Playfair Display"/>
                <a:cs typeface="Playfair Display"/>
                <a:sym typeface="Playfair Display"/>
              </a:rPr>
              <a:t>Part II: Compute the homography that relates to images</a:t>
            </a:r>
          </a:p>
        </p:txBody>
      </p:sp>
      <p:pic>
        <p:nvPicPr>
          <p:cNvPr id="227" name="Shape 227"/>
          <p:cNvPicPr preferRelativeResize="0"/>
          <p:nvPr/>
        </p:nvPicPr>
        <p:blipFill rotWithShape="1">
          <a:blip r:embed="rId4">
            <a:alphaModFix/>
          </a:blip>
          <a:srcRect b="0" l="2005" r="2053" t="1700"/>
          <a:stretch/>
        </p:blipFill>
        <p:spPr>
          <a:xfrm>
            <a:off x="602825" y="2726374"/>
            <a:ext cx="4481574" cy="2135849"/>
          </a:xfrm>
          <a:prstGeom prst="rect">
            <a:avLst/>
          </a:prstGeom>
          <a:noFill/>
          <a:ln>
            <a:noFill/>
          </a:ln>
        </p:spPr>
      </p:pic>
      <p:sp>
        <p:nvSpPr>
          <p:cNvPr id="228" name="Shape 228"/>
          <p:cNvSpPr txBox="1"/>
          <p:nvPr/>
        </p:nvSpPr>
        <p:spPr>
          <a:xfrm>
            <a:off x="5289375" y="3127800"/>
            <a:ext cx="3487200" cy="1564500"/>
          </a:xfrm>
          <a:prstGeom prst="rect">
            <a:avLst/>
          </a:prstGeom>
          <a:noFill/>
          <a:ln>
            <a:noFill/>
          </a:ln>
        </p:spPr>
        <p:txBody>
          <a:bodyPr anchorCtr="0" anchor="t" bIns="91425" lIns="91425" rIns="91425" tIns="91425">
            <a:noAutofit/>
          </a:bodyPr>
          <a:lstStyle/>
          <a:p>
            <a:pPr lvl="0" rtl="0">
              <a:spcBef>
                <a:spcPts val="0"/>
              </a:spcBef>
              <a:buNone/>
            </a:pPr>
            <a:r>
              <a:rPr lang="es"/>
              <a:t>Different centers between images</a:t>
            </a:r>
          </a:p>
          <a:p>
            <a:pPr lvl="0" rtl="0">
              <a:spcBef>
                <a:spcPts val="0"/>
              </a:spcBef>
              <a:buNone/>
            </a:pPr>
            <a:r>
              <a:t/>
            </a:r>
            <a:endParaRPr/>
          </a:p>
          <a:p>
            <a:pPr lvl="0" rtl="0">
              <a:spcBef>
                <a:spcPts val="0"/>
              </a:spcBef>
              <a:buNone/>
            </a:pPr>
            <a:r>
              <a:rPr lang="es"/>
              <a:t>Images too close</a:t>
            </a:r>
          </a:p>
          <a:p>
            <a:pPr lvl="0" rtl="0">
              <a:spcBef>
                <a:spcPts val="0"/>
              </a:spcBef>
              <a:buNone/>
            </a:pPr>
            <a:r>
              <a:t/>
            </a:r>
            <a:endParaRPr/>
          </a:p>
          <a:p>
            <a:pPr indent="0" lvl="0" marL="0" rtl="0">
              <a:spcBef>
                <a:spcPts val="0"/>
              </a:spcBef>
              <a:buNone/>
            </a:pPr>
            <a:r>
              <a:rPr lang="es"/>
              <a:t>Poor keypoint correspondences     (</a:t>
            </a:r>
            <a:r>
              <a:rPr lang="es" sz="1300"/>
              <a:t>Gold-Standard Algorithm)</a:t>
            </a:r>
          </a:p>
          <a:p>
            <a:pPr lvl="0" rtl="0">
              <a:spcBef>
                <a:spcPts val="0"/>
              </a:spcBef>
              <a:buNone/>
            </a:pPr>
            <a:r>
              <a:t/>
            </a:r>
            <a:endParaRPr b="1">
              <a:solidFill>
                <a:srgbClr val="073763"/>
              </a:solidFill>
            </a:endParaRPr>
          </a:p>
        </p:txBody>
      </p:sp>
      <p:sp>
        <p:nvSpPr>
          <p:cNvPr id="229" name="Shape 22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
              <a:t>‹#›</a:t>
            </a:fld>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cxnSp>
        <p:nvCxnSpPr>
          <p:cNvPr id="234" name="Shape 234"/>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235" name="Shape 235"/>
          <p:cNvSpPr txBox="1"/>
          <p:nvPr/>
        </p:nvSpPr>
        <p:spPr>
          <a:xfrm>
            <a:off x="2578475" y="4434950"/>
            <a:ext cx="234600" cy="47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236" name="Shape 236"/>
          <p:cNvSpPr txBox="1"/>
          <p:nvPr/>
        </p:nvSpPr>
        <p:spPr>
          <a:xfrm>
            <a:off x="602825" y="599100"/>
            <a:ext cx="5134500" cy="393600"/>
          </a:xfrm>
          <a:prstGeom prst="rect">
            <a:avLst/>
          </a:prstGeom>
          <a:noFill/>
          <a:ln>
            <a:noFill/>
          </a:ln>
        </p:spPr>
        <p:txBody>
          <a:bodyPr anchorCtr="0" anchor="t" bIns="91425" lIns="91425" rIns="91425" tIns="91425">
            <a:noAutofit/>
          </a:bodyPr>
          <a:lstStyle/>
          <a:p>
            <a:pPr lvl="0" rtl="0">
              <a:spcBef>
                <a:spcPts val="0"/>
              </a:spcBef>
              <a:buNone/>
            </a:pPr>
            <a:r>
              <a:rPr b="1" lang="es" sz="1300">
                <a:solidFill>
                  <a:srgbClr val="351C75"/>
                </a:solidFill>
                <a:latin typeface="Playfair Display"/>
                <a:ea typeface="Playfair Display"/>
                <a:cs typeface="Playfair Display"/>
                <a:sym typeface="Playfair Display"/>
              </a:rPr>
              <a:t>Mosaic</a:t>
            </a:r>
          </a:p>
        </p:txBody>
      </p:sp>
      <p:pic>
        <p:nvPicPr>
          <p:cNvPr id="237" name="Shape 237"/>
          <p:cNvPicPr preferRelativeResize="0"/>
          <p:nvPr/>
        </p:nvPicPr>
        <p:blipFill>
          <a:blip r:embed="rId3">
            <a:alphaModFix/>
          </a:blip>
          <a:stretch>
            <a:fillRect/>
          </a:stretch>
        </p:blipFill>
        <p:spPr>
          <a:xfrm>
            <a:off x="1473139" y="1195947"/>
            <a:ext cx="6197709" cy="1430250"/>
          </a:xfrm>
          <a:prstGeom prst="rect">
            <a:avLst/>
          </a:prstGeom>
          <a:noFill/>
          <a:ln>
            <a:noFill/>
          </a:ln>
        </p:spPr>
      </p:pic>
      <p:sp>
        <p:nvSpPr>
          <p:cNvPr id="238" name="Shape 238"/>
          <p:cNvSpPr txBox="1"/>
          <p:nvPr/>
        </p:nvSpPr>
        <p:spPr>
          <a:xfrm>
            <a:off x="152400" y="152400"/>
            <a:ext cx="8075400" cy="510900"/>
          </a:xfrm>
          <a:prstGeom prst="rect">
            <a:avLst/>
          </a:prstGeom>
          <a:noFill/>
          <a:ln>
            <a:noFill/>
          </a:ln>
        </p:spPr>
        <p:txBody>
          <a:bodyPr anchorCtr="0" anchor="ctr" bIns="91425" lIns="91425" rIns="91425" tIns="91425">
            <a:noAutofit/>
          </a:bodyPr>
          <a:lstStyle/>
          <a:p>
            <a:pPr lvl="0" rtl="0">
              <a:spcBef>
                <a:spcPts val="0"/>
              </a:spcBef>
              <a:buNone/>
            </a:pPr>
            <a:r>
              <a:rPr b="1" lang="es" sz="2000">
                <a:solidFill>
                  <a:srgbClr val="351C75"/>
                </a:solidFill>
                <a:latin typeface="Playfair Display"/>
                <a:ea typeface="Playfair Display"/>
                <a:cs typeface="Playfair Display"/>
                <a:sym typeface="Playfair Display"/>
              </a:rPr>
              <a:t>Part II: Compute the homography that relates to images</a:t>
            </a:r>
          </a:p>
        </p:txBody>
      </p:sp>
      <p:pic>
        <p:nvPicPr>
          <p:cNvPr id="239" name="Shape 239"/>
          <p:cNvPicPr preferRelativeResize="0"/>
          <p:nvPr/>
        </p:nvPicPr>
        <p:blipFill rotWithShape="1">
          <a:blip r:embed="rId4">
            <a:alphaModFix/>
          </a:blip>
          <a:srcRect b="1933" l="1204" r="1622" t="4652"/>
          <a:stretch/>
        </p:blipFill>
        <p:spPr>
          <a:xfrm>
            <a:off x="477699" y="2880164"/>
            <a:ext cx="4549274" cy="2059773"/>
          </a:xfrm>
          <a:prstGeom prst="rect">
            <a:avLst/>
          </a:prstGeom>
          <a:noFill/>
          <a:ln>
            <a:noFill/>
          </a:ln>
        </p:spPr>
      </p:pic>
      <p:sp>
        <p:nvSpPr>
          <p:cNvPr id="240" name="Shape 240"/>
          <p:cNvSpPr txBox="1"/>
          <p:nvPr/>
        </p:nvSpPr>
        <p:spPr>
          <a:xfrm>
            <a:off x="5289375" y="3127800"/>
            <a:ext cx="3487200" cy="1564500"/>
          </a:xfrm>
          <a:prstGeom prst="rect">
            <a:avLst/>
          </a:prstGeom>
          <a:noFill/>
          <a:ln>
            <a:noFill/>
          </a:ln>
        </p:spPr>
        <p:txBody>
          <a:bodyPr anchorCtr="0" anchor="t" bIns="91425" lIns="91425" rIns="91425" tIns="91425">
            <a:noAutofit/>
          </a:bodyPr>
          <a:lstStyle/>
          <a:p>
            <a:pPr lvl="0" rtl="0">
              <a:spcBef>
                <a:spcPts val="0"/>
              </a:spcBef>
              <a:buNone/>
            </a:pPr>
            <a:r>
              <a:rPr lang="es"/>
              <a:t>Different centers between images</a:t>
            </a:r>
          </a:p>
          <a:p>
            <a:pPr lvl="0" rtl="0">
              <a:spcBef>
                <a:spcPts val="0"/>
              </a:spcBef>
              <a:buNone/>
            </a:pPr>
            <a:r>
              <a:t/>
            </a:r>
            <a:endParaRPr/>
          </a:p>
          <a:p>
            <a:pPr lvl="0" rtl="0">
              <a:spcBef>
                <a:spcPts val="0"/>
              </a:spcBef>
              <a:buNone/>
            </a:pPr>
            <a:r>
              <a:rPr lang="es"/>
              <a:t>Images too close</a:t>
            </a:r>
          </a:p>
          <a:p>
            <a:pPr lvl="0" rtl="0">
              <a:spcBef>
                <a:spcPts val="0"/>
              </a:spcBef>
              <a:buNone/>
            </a:pPr>
            <a:r>
              <a:t/>
            </a:r>
            <a:endParaRPr/>
          </a:p>
          <a:p>
            <a:pPr indent="0" lvl="0" marL="0" rtl="0">
              <a:spcBef>
                <a:spcPts val="0"/>
              </a:spcBef>
              <a:buNone/>
            </a:pPr>
            <a:r>
              <a:rPr lang="es"/>
              <a:t>Poor keypoint correspondences     (</a:t>
            </a:r>
            <a:r>
              <a:rPr lang="es" sz="1300"/>
              <a:t>Gold-Standard Algorithm)</a:t>
            </a:r>
          </a:p>
          <a:p>
            <a:pPr lvl="0" rtl="0">
              <a:spcBef>
                <a:spcPts val="0"/>
              </a:spcBef>
              <a:buNone/>
            </a:pPr>
            <a:r>
              <a:t/>
            </a:r>
            <a:endParaRPr b="1">
              <a:solidFill>
                <a:srgbClr val="073763"/>
              </a:solidFill>
            </a:endParaRPr>
          </a:p>
        </p:txBody>
      </p:sp>
      <p:sp>
        <p:nvSpPr>
          <p:cNvPr id="241" name="Shape 24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
              <a:t>‹#›</a:t>
            </a:fld>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cxnSp>
        <p:nvCxnSpPr>
          <p:cNvPr id="246" name="Shape 246"/>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247" name="Shape 247"/>
          <p:cNvSpPr txBox="1"/>
          <p:nvPr/>
        </p:nvSpPr>
        <p:spPr>
          <a:xfrm>
            <a:off x="2578475" y="4434950"/>
            <a:ext cx="234600" cy="47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248" name="Shape 248"/>
          <p:cNvSpPr txBox="1"/>
          <p:nvPr/>
        </p:nvSpPr>
        <p:spPr>
          <a:xfrm>
            <a:off x="602825" y="599100"/>
            <a:ext cx="5134500" cy="393600"/>
          </a:xfrm>
          <a:prstGeom prst="rect">
            <a:avLst/>
          </a:prstGeom>
          <a:noFill/>
          <a:ln>
            <a:noFill/>
          </a:ln>
        </p:spPr>
        <p:txBody>
          <a:bodyPr anchorCtr="0" anchor="t" bIns="91425" lIns="91425" rIns="91425" tIns="91425">
            <a:noAutofit/>
          </a:bodyPr>
          <a:lstStyle/>
          <a:p>
            <a:pPr lvl="0" rtl="0">
              <a:spcBef>
                <a:spcPts val="0"/>
              </a:spcBef>
              <a:buNone/>
            </a:pPr>
            <a:r>
              <a:rPr b="1" lang="es" sz="1300">
                <a:solidFill>
                  <a:srgbClr val="351C75"/>
                </a:solidFill>
                <a:latin typeface="Playfair Display"/>
                <a:ea typeface="Playfair Display"/>
                <a:cs typeface="Playfair Display"/>
                <a:sym typeface="Playfair Display"/>
              </a:rPr>
              <a:t>Mosaic</a:t>
            </a:r>
          </a:p>
        </p:txBody>
      </p:sp>
      <p:pic>
        <p:nvPicPr>
          <p:cNvPr id="249" name="Shape 249"/>
          <p:cNvPicPr preferRelativeResize="0"/>
          <p:nvPr/>
        </p:nvPicPr>
        <p:blipFill>
          <a:blip r:embed="rId3">
            <a:alphaModFix/>
          </a:blip>
          <a:stretch>
            <a:fillRect/>
          </a:stretch>
        </p:blipFill>
        <p:spPr>
          <a:xfrm>
            <a:off x="1066450" y="1142036"/>
            <a:ext cx="6065223" cy="1430237"/>
          </a:xfrm>
          <a:prstGeom prst="rect">
            <a:avLst/>
          </a:prstGeom>
          <a:noFill/>
          <a:ln>
            <a:noFill/>
          </a:ln>
        </p:spPr>
      </p:pic>
      <p:pic>
        <p:nvPicPr>
          <p:cNvPr id="250" name="Shape 250"/>
          <p:cNvPicPr preferRelativeResize="0"/>
          <p:nvPr/>
        </p:nvPicPr>
        <p:blipFill>
          <a:blip r:embed="rId4">
            <a:alphaModFix/>
          </a:blip>
          <a:stretch>
            <a:fillRect/>
          </a:stretch>
        </p:blipFill>
        <p:spPr>
          <a:xfrm>
            <a:off x="856045" y="1195957"/>
            <a:ext cx="7431917" cy="1430250"/>
          </a:xfrm>
          <a:prstGeom prst="rect">
            <a:avLst/>
          </a:prstGeom>
          <a:noFill/>
          <a:ln>
            <a:noFill/>
          </a:ln>
        </p:spPr>
      </p:pic>
      <p:sp>
        <p:nvSpPr>
          <p:cNvPr id="251" name="Shape 251"/>
          <p:cNvSpPr txBox="1"/>
          <p:nvPr/>
        </p:nvSpPr>
        <p:spPr>
          <a:xfrm>
            <a:off x="152400" y="152400"/>
            <a:ext cx="8075400" cy="510900"/>
          </a:xfrm>
          <a:prstGeom prst="rect">
            <a:avLst/>
          </a:prstGeom>
          <a:noFill/>
          <a:ln>
            <a:noFill/>
          </a:ln>
        </p:spPr>
        <p:txBody>
          <a:bodyPr anchorCtr="0" anchor="ctr" bIns="91425" lIns="91425" rIns="91425" tIns="91425">
            <a:noAutofit/>
          </a:bodyPr>
          <a:lstStyle/>
          <a:p>
            <a:pPr lvl="0" rtl="0">
              <a:spcBef>
                <a:spcPts val="0"/>
              </a:spcBef>
              <a:buNone/>
            </a:pPr>
            <a:r>
              <a:rPr b="1" lang="es" sz="2000">
                <a:solidFill>
                  <a:srgbClr val="351C75"/>
                </a:solidFill>
                <a:latin typeface="Playfair Display"/>
                <a:ea typeface="Playfair Display"/>
                <a:cs typeface="Playfair Display"/>
                <a:sym typeface="Playfair Display"/>
              </a:rPr>
              <a:t>Part II: Compute the homography that relates to images</a:t>
            </a:r>
          </a:p>
        </p:txBody>
      </p:sp>
      <p:pic>
        <p:nvPicPr>
          <p:cNvPr id="252" name="Shape 252"/>
          <p:cNvPicPr preferRelativeResize="0"/>
          <p:nvPr/>
        </p:nvPicPr>
        <p:blipFill rotWithShape="1">
          <a:blip r:embed="rId5">
            <a:alphaModFix/>
          </a:blip>
          <a:srcRect b="1587" l="0" r="852" t="1587"/>
          <a:stretch/>
        </p:blipFill>
        <p:spPr>
          <a:xfrm>
            <a:off x="536050" y="2829442"/>
            <a:ext cx="4319450" cy="1979182"/>
          </a:xfrm>
          <a:prstGeom prst="rect">
            <a:avLst/>
          </a:prstGeom>
          <a:noFill/>
          <a:ln>
            <a:noFill/>
          </a:ln>
        </p:spPr>
      </p:pic>
      <p:sp>
        <p:nvSpPr>
          <p:cNvPr id="253" name="Shape 253"/>
          <p:cNvSpPr txBox="1"/>
          <p:nvPr/>
        </p:nvSpPr>
        <p:spPr>
          <a:xfrm>
            <a:off x="5289375" y="3127800"/>
            <a:ext cx="3487200" cy="1564500"/>
          </a:xfrm>
          <a:prstGeom prst="rect">
            <a:avLst/>
          </a:prstGeom>
          <a:noFill/>
          <a:ln>
            <a:noFill/>
          </a:ln>
        </p:spPr>
        <p:txBody>
          <a:bodyPr anchorCtr="0" anchor="t" bIns="91425" lIns="91425" rIns="91425" tIns="91425">
            <a:noAutofit/>
          </a:bodyPr>
          <a:lstStyle/>
          <a:p>
            <a:pPr lvl="0" rtl="0">
              <a:spcBef>
                <a:spcPts val="0"/>
              </a:spcBef>
              <a:buNone/>
            </a:pPr>
            <a:r>
              <a:rPr lang="es"/>
              <a:t>Different centers between images</a:t>
            </a:r>
          </a:p>
          <a:p>
            <a:pPr lvl="0" rtl="0">
              <a:spcBef>
                <a:spcPts val="0"/>
              </a:spcBef>
              <a:buNone/>
            </a:pPr>
            <a:r>
              <a:t/>
            </a:r>
            <a:endParaRPr/>
          </a:p>
          <a:p>
            <a:pPr lvl="0" rtl="0">
              <a:spcBef>
                <a:spcPts val="0"/>
              </a:spcBef>
              <a:buNone/>
            </a:pPr>
            <a:r>
              <a:rPr lang="es"/>
              <a:t>Images too close</a:t>
            </a:r>
          </a:p>
          <a:p>
            <a:pPr lvl="0" rtl="0">
              <a:spcBef>
                <a:spcPts val="0"/>
              </a:spcBef>
              <a:buNone/>
            </a:pPr>
            <a:r>
              <a:t/>
            </a:r>
            <a:endParaRPr/>
          </a:p>
          <a:p>
            <a:pPr indent="0" lvl="0" marL="0" rtl="0">
              <a:spcBef>
                <a:spcPts val="0"/>
              </a:spcBef>
              <a:buNone/>
            </a:pPr>
            <a:r>
              <a:rPr lang="es"/>
              <a:t>Poor keypoint correspondences     (</a:t>
            </a:r>
            <a:r>
              <a:rPr lang="es" sz="1300"/>
              <a:t>Gold-Standard Algorithm)</a:t>
            </a:r>
          </a:p>
          <a:p>
            <a:pPr lvl="0" rtl="0">
              <a:spcBef>
                <a:spcPts val="0"/>
              </a:spcBef>
              <a:buNone/>
            </a:pPr>
            <a:r>
              <a:t/>
            </a:r>
            <a:endParaRPr b="1">
              <a:solidFill>
                <a:srgbClr val="073763"/>
              </a:solidFill>
            </a:endParaRPr>
          </a:p>
        </p:txBody>
      </p:sp>
      <p:sp>
        <p:nvSpPr>
          <p:cNvPr id="254" name="Shape 25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
              <a:t>‹#›</a:t>
            </a:fld>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cxnSp>
        <p:nvCxnSpPr>
          <p:cNvPr id="259" name="Shape 259"/>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260" name="Shape 260"/>
          <p:cNvSpPr txBox="1"/>
          <p:nvPr/>
        </p:nvSpPr>
        <p:spPr>
          <a:xfrm>
            <a:off x="2578475" y="4434950"/>
            <a:ext cx="234600" cy="47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261" name="Shape 261"/>
          <p:cNvSpPr txBox="1"/>
          <p:nvPr/>
        </p:nvSpPr>
        <p:spPr>
          <a:xfrm>
            <a:off x="602825" y="599100"/>
            <a:ext cx="5134500" cy="393600"/>
          </a:xfrm>
          <a:prstGeom prst="rect">
            <a:avLst/>
          </a:prstGeom>
          <a:noFill/>
          <a:ln>
            <a:noFill/>
          </a:ln>
        </p:spPr>
        <p:txBody>
          <a:bodyPr anchorCtr="0" anchor="t" bIns="91425" lIns="91425" rIns="91425" tIns="91425">
            <a:noAutofit/>
          </a:bodyPr>
          <a:lstStyle/>
          <a:p>
            <a:pPr lvl="0" rtl="0">
              <a:spcBef>
                <a:spcPts val="0"/>
              </a:spcBef>
              <a:buNone/>
            </a:pPr>
            <a:r>
              <a:rPr b="1" lang="es" sz="1300">
                <a:solidFill>
                  <a:srgbClr val="351C75"/>
                </a:solidFill>
                <a:latin typeface="Playfair Display"/>
                <a:ea typeface="Playfair Display"/>
                <a:cs typeface="Playfair Display"/>
                <a:sym typeface="Playfair Display"/>
              </a:rPr>
              <a:t>Homography - DLT Algorithm, Mosaic</a:t>
            </a:r>
          </a:p>
        </p:txBody>
      </p:sp>
      <p:pic>
        <p:nvPicPr>
          <p:cNvPr id="262" name="Shape 262"/>
          <p:cNvPicPr preferRelativeResize="0"/>
          <p:nvPr/>
        </p:nvPicPr>
        <p:blipFill>
          <a:blip r:embed="rId3">
            <a:alphaModFix/>
          </a:blip>
          <a:stretch>
            <a:fillRect/>
          </a:stretch>
        </p:blipFill>
        <p:spPr>
          <a:xfrm>
            <a:off x="917592" y="1247399"/>
            <a:ext cx="7308818" cy="1430250"/>
          </a:xfrm>
          <a:prstGeom prst="rect">
            <a:avLst/>
          </a:prstGeom>
          <a:noFill/>
          <a:ln>
            <a:noFill/>
          </a:ln>
        </p:spPr>
      </p:pic>
      <p:sp>
        <p:nvSpPr>
          <p:cNvPr id="263" name="Shape 263"/>
          <p:cNvSpPr txBox="1"/>
          <p:nvPr/>
        </p:nvSpPr>
        <p:spPr>
          <a:xfrm>
            <a:off x="152400" y="152400"/>
            <a:ext cx="8075400" cy="510900"/>
          </a:xfrm>
          <a:prstGeom prst="rect">
            <a:avLst/>
          </a:prstGeom>
          <a:noFill/>
          <a:ln>
            <a:noFill/>
          </a:ln>
        </p:spPr>
        <p:txBody>
          <a:bodyPr anchorCtr="0" anchor="ctr" bIns="91425" lIns="91425" rIns="91425" tIns="91425">
            <a:noAutofit/>
          </a:bodyPr>
          <a:lstStyle/>
          <a:p>
            <a:pPr lvl="0" rtl="0">
              <a:spcBef>
                <a:spcPts val="0"/>
              </a:spcBef>
              <a:buNone/>
            </a:pPr>
            <a:r>
              <a:rPr b="1" lang="es" sz="2000">
                <a:solidFill>
                  <a:srgbClr val="351C75"/>
                </a:solidFill>
                <a:latin typeface="Playfair Display"/>
                <a:ea typeface="Playfair Display"/>
                <a:cs typeface="Playfair Display"/>
                <a:sym typeface="Playfair Display"/>
              </a:rPr>
              <a:t>Part II: Compute the homography that relates to images</a:t>
            </a:r>
          </a:p>
        </p:txBody>
      </p:sp>
      <p:pic>
        <p:nvPicPr>
          <p:cNvPr id="264" name="Shape 264"/>
          <p:cNvPicPr preferRelativeResize="0"/>
          <p:nvPr/>
        </p:nvPicPr>
        <p:blipFill rotWithShape="1">
          <a:blip r:embed="rId4">
            <a:alphaModFix/>
          </a:blip>
          <a:srcRect b="2967" l="1048" r="0" t="1612"/>
          <a:stretch/>
        </p:blipFill>
        <p:spPr>
          <a:xfrm>
            <a:off x="444946" y="2881250"/>
            <a:ext cx="4439528" cy="2057600"/>
          </a:xfrm>
          <a:prstGeom prst="rect">
            <a:avLst/>
          </a:prstGeom>
          <a:noFill/>
          <a:ln>
            <a:noFill/>
          </a:ln>
        </p:spPr>
      </p:pic>
      <p:sp>
        <p:nvSpPr>
          <p:cNvPr id="265" name="Shape 265"/>
          <p:cNvSpPr txBox="1"/>
          <p:nvPr/>
        </p:nvSpPr>
        <p:spPr>
          <a:xfrm>
            <a:off x="5289375" y="3127800"/>
            <a:ext cx="3487200" cy="1564500"/>
          </a:xfrm>
          <a:prstGeom prst="rect">
            <a:avLst/>
          </a:prstGeom>
          <a:noFill/>
          <a:ln>
            <a:noFill/>
          </a:ln>
        </p:spPr>
        <p:txBody>
          <a:bodyPr anchorCtr="0" anchor="t" bIns="91425" lIns="91425" rIns="91425" tIns="91425">
            <a:noAutofit/>
          </a:bodyPr>
          <a:lstStyle/>
          <a:p>
            <a:pPr lvl="0" rtl="0">
              <a:spcBef>
                <a:spcPts val="0"/>
              </a:spcBef>
              <a:buNone/>
            </a:pPr>
            <a:r>
              <a:rPr lang="es"/>
              <a:t>Different centers between images</a:t>
            </a:r>
          </a:p>
          <a:p>
            <a:pPr lvl="0" rtl="0">
              <a:spcBef>
                <a:spcPts val="0"/>
              </a:spcBef>
              <a:buNone/>
            </a:pPr>
            <a:r>
              <a:t/>
            </a:r>
            <a:endParaRPr/>
          </a:p>
          <a:p>
            <a:pPr lvl="0" rtl="0">
              <a:spcBef>
                <a:spcPts val="0"/>
              </a:spcBef>
              <a:buNone/>
            </a:pPr>
            <a:r>
              <a:rPr lang="es"/>
              <a:t>Images too close</a:t>
            </a:r>
          </a:p>
          <a:p>
            <a:pPr lvl="0" rtl="0">
              <a:spcBef>
                <a:spcPts val="0"/>
              </a:spcBef>
              <a:buNone/>
            </a:pPr>
            <a:r>
              <a:t/>
            </a:r>
            <a:endParaRPr/>
          </a:p>
          <a:p>
            <a:pPr indent="0" lvl="0" marL="0" rtl="0">
              <a:spcBef>
                <a:spcPts val="0"/>
              </a:spcBef>
              <a:buNone/>
            </a:pPr>
            <a:r>
              <a:rPr lang="es"/>
              <a:t>Poor keypoint correspondences     (</a:t>
            </a:r>
            <a:r>
              <a:rPr lang="es" sz="1300"/>
              <a:t>Gold-Standard Algorithm)</a:t>
            </a:r>
          </a:p>
          <a:p>
            <a:pPr lvl="0" rtl="0">
              <a:spcBef>
                <a:spcPts val="0"/>
              </a:spcBef>
              <a:buNone/>
            </a:pPr>
            <a:r>
              <a:t/>
            </a:r>
            <a:endParaRPr b="1">
              <a:solidFill>
                <a:srgbClr val="073763"/>
              </a:solidFill>
            </a:endParaRPr>
          </a:p>
        </p:txBody>
      </p:sp>
      <p:sp>
        <p:nvSpPr>
          <p:cNvPr id="266" name="Shape 26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
              <a:t>‹#›</a:t>
            </a:fld>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cxnSp>
        <p:nvCxnSpPr>
          <p:cNvPr id="271" name="Shape 271"/>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272" name="Shape 272"/>
          <p:cNvSpPr txBox="1"/>
          <p:nvPr/>
        </p:nvSpPr>
        <p:spPr>
          <a:xfrm>
            <a:off x="2578475" y="4434950"/>
            <a:ext cx="234600" cy="47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273" name="Shape 273"/>
          <p:cNvSpPr txBox="1"/>
          <p:nvPr/>
        </p:nvSpPr>
        <p:spPr>
          <a:xfrm>
            <a:off x="602825" y="599100"/>
            <a:ext cx="5134500" cy="393600"/>
          </a:xfrm>
          <a:prstGeom prst="rect">
            <a:avLst/>
          </a:prstGeom>
          <a:noFill/>
          <a:ln>
            <a:noFill/>
          </a:ln>
        </p:spPr>
        <p:txBody>
          <a:bodyPr anchorCtr="0" anchor="t" bIns="91425" lIns="91425" rIns="91425" tIns="91425">
            <a:noAutofit/>
          </a:bodyPr>
          <a:lstStyle/>
          <a:p>
            <a:pPr lvl="0" rtl="0">
              <a:spcBef>
                <a:spcPts val="0"/>
              </a:spcBef>
              <a:buNone/>
            </a:pPr>
            <a:r>
              <a:rPr b="1" lang="es" sz="1300">
                <a:solidFill>
                  <a:srgbClr val="351C75"/>
                </a:solidFill>
                <a:latin typeface="Playfair Display"/>
                <a:ea typeface="Playfair Display"/>
                <a:cs typeface="Playfair Display"/>
                <a:sym typeface="Playfair Display"/>
              </a:rPr>
              <a:t>More applications</a:t>
            </a: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274" name="Shape 274"/>
          <p:cNvSpPr txBox="1"/>
          <p:nvPr/>
        </p:nvSpPr>
        <p:spPr>
          <a:xfrm>
            <a:off x="152400" y="152400"/>
            <a:ext cx="8075400" cy="510900"/>
          </a:xfrm>
          <a:prstGeom prst="rect">
            <a:avLst/>
          </a:prstGeom>
          <a:noFill/>
          <a:ln>
            <a:noFill/>
          </a:ln>
        </p:spPr>
        <p:txBody>
          <a:bodyPr anchorCtr="0" anchor="ctr" bIns="91425" lIns="91425" rIns="91425" tIns="91425">
            <a:noAutofit/>
          </a:bodyPr>
          <a:lstStyle/>
          <a:p>
            <a:pPr lvl="0" rtl="0">
              <a:spcBef>
                <a:spcPts val="0"/>
              </a:spcBef>
              <a:buNone/>
            </a:pPr>
            <a:r>
              <a:rPr b="1" lang="es" sz="2000">
                <a:solidFill>
                  <a:srgbClr val="351C75"/>
                </a:solidFill>
                <a:latin typeface="Playfair Display"/>
                <a:ea typeface="Playfair Display"/>
                <a:cs typeface="Playfair Display"/>
                <a:sym typeface="Playfair Display"/>
              </a:rPr>
              <a:t>Part II: Compute the homography that relates to images</a:t>
            </a:r>
          </a:p>
        </p:txBody>
      </p:sp>
      <p:pic>
        <p:nvPicPr>
          <p:cNvPr id="275" name="Shape 275"/>
          <p:cNvPicPr preferRelativeResize="0"/>
          <p:nvPr/>
        </p:nvPicPr>
        <p:blipFill>
          <a:blip r:embed="rId3">
            <a:alphaModFix/>
          </a:blip>
          <a:stretch>
            <a:fillRect/>
          </a:stretch>
        </p:blipFill>
        <p:spPr>
          <a:xfrm>
            <a:off x="794249" y="3138749"/>
            <a:ext cx="2364828" cy="1639824"/>
          </a:xfrm>
          <a:prstGeom prst="rect">
            <a:avLst/>
          </a:prstGeom>
          <a:noFill/>
          <a:ln>
            <a:noFill/>
          </a:ln>
        </p:spPr>
      </p:pic>
      <p:pic>
        <p:nvPicPr>
          <p:cNvPr id="276" name="Shape 276"/>
          <p:cNvPicPr preferRelativeResize="0"/>
          <p:nvPr/>
        </p:nvPicPr>
        <p:blipFill>
          <a:blip r:embed="rId4">
            <a:alphaModFix/>
          </a:blip>
          <a:stretch>
            <a:fillRect/>
          </a:stretch>
        </p:blipFill>
        <p:spPr>
          <a:xfrm>
            <a:off x="794249" y="1264287"/>
            <a:ext cx="2364825" cy="1639823"/>
          </a:xfrm>
          <a:prstGeom prst="rect">
            <a:avLst/>
          </a:prstGeom>
          <a:noFill/>
          <a:ln>
            <a:noFill/>
          </a:ln>
        </p:spPr>
      </p:pic>
      <p:pic>
        <p:nvPicPr>
          <p:cNvPr id="277" name="Shape 277"/>
          <p:cNvPicPr preferRelativeResize="0"/>
          <p:nvPr/>
        </p:nvPicPr>
        <p:blipFill>
          <a:blip r:embed="rId5">
            <a:alphaModFix/>
          </a:blip>
          <a:stretch>
            <a:fillRect/>
          </a:stretch>
        </p:blipFill>
        <p:spPr>
          <a:xfrm>
            <a:off x="4801550" y="1246237"/>
            <a:ext cx="2930323" cy="1639825"/>
          </a:xfrm>
          <a:prstGeom prst="rect">
            <a:avLst/>
          </a:prstGeom>
          <a:noFill/>
          <a:ln>
            <a:noFill/>
          </a:ln>
        </p:spPr>
      </p:pic>
      <p:pic>
        <p:nvPicPr>
          <p:cNvPr id="278" name="Shape 278"/>
          <p:cNvPicPr preferRelativeResize="0"/>
          <p:nvPr/>
        </p:nvPicPr>
        <p:blipFill>
          <a:blip r:embed="rId6">
            <a:alphaModFix/>
          </a:blip>
          <a:stretch>
            <a:fillRect/>
          </a:stretch>
        </p:blipFill>
        <p:spPr>
          <a:xfrm>
            <a:off x="6294404" y="3102698"/>
            <a:ext cx="2732545" cy="1719375"/>
          </a:xfrm>
          <a:prstGeom prst="rect">
            <a:avLst/>
          </a:prstGeom>
          <a:noFill/>
          <a:ln>
            <a:noFill/>
          </a:ln>
        </p:spPr>
      </p:pic>
      <p:pic>
        <p:nvPicPr>
          <p:cNvPr id="279" name="Shape 279"/>
          <p:cNvPicPr preferRelativeResize="0"/>
          <p:nvPr/>
        </p:nvPicPr>
        <p:blipFill>
          <a:blip r:embed="rId7">
            <a:alphaModFix/>
          </a:blip>
          <a:stretch>
            <a:fillRect/>
          </a:stretch>
        </p:blipFill>
        <p:spPr>
          <a:xfrm>
            <a:off x="3480725" y="3102691"/>
            <a:ext cx="2732549" cy="1712842"/>
          </a:xfrm>
          <a:prstGeom prst="rect">
            <a:avLst/>
          </a:prstGeom>
          <a:noFill/>
          <a:ln>
            <a:noFill/>
          </a:ln>
        </p:spPr>
      </p:pic>
      <p:sp>
        <p:nvSpPr>
          <p:cNvPr id="280" name="Shape 28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
              <a:t>‹#›</a:t>
            </a:fld>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Shape 66"/>
          <p:cNvSpPr txBox="1"/>
          <p:nvPr/>
        </p:nvSpPr>
        <p:spPr>
          <a:xfrm>
            <a:off x="228600" y="152400"/>
            <a:ext cx="6710700" cy="790500"/>
          </a:xfrm>
          <a:prstGeom prst="rect">
            <a:avLst/>
          </a:prstGeom>
          <a:noFill/>
          <a:ln>
            <a:noFill/>
          </a:ln>
        </p:spPr>
        <p:txBody>
          <a:bodyPr anchorCtr="0" anchor="ctr" bIns="91425" lIns="91425" rIns="91425" tIns="91425">
            <a:noAutofit/>
          </a:bodyPr>
          <a:lstStyle/>
          <a:p>
            <a:pPr lvl="0" rtl="0">
              <a:spcBef>
                <a:spcPts val="0"/>
              </a:spcBef>
              <a:buNone/>
            </a:pPr>
            <a:r>
              <a:rPr b="1" lang="es" sz="2500">
                <a:solidFill>
                  <a:srgbClr val="351C75"/>
                </a:solidFill>
                <a:latin typeface="Playfair Display"/>
                <a:ea typeface="Playfair Display"/>
                <a:cs typeface="Playfair Display"/>
                <a:sym typeface="Playfair Display"/>
              </a:rPr>
              <a:t>Summary</a:t>
            </a:r>
          </a:p>
        </p:txBody>
      </p:sp>
      <p:sp>
        <p:nvSpPr>
          <p:cNvPr id="67" name="Shape 67"/>
          <p:cNvSpPr txBox="1"/>
          <p:nvPr/>
        </p:nvSpPr>
        <p:spPr>
          <a:xfrm>
            <a:off x="293425" y="970800"/>
            <a:ext cx="8594100" cy="3915600"/>
          </a:xfrm>
          <a:prstGeom prst="rect">
            <a:avLst/>
          </a:prstGeom>
          <a:noFill/>
          <a:ln>
            <a:noFill/>
          </a:ln>
        </p:spPr>
        <p:txBody>
          <a:bodyPr anchorCtr="0" anchor="ctr" bIns="91425" lIns="91425" rIns="91425" tIns="91425">
            <a:noAutofit/>
          </a:bodyPr>
          <a:lstStyle/>
          <a:p>
            <a:pPr indent="0" lvl="0" rtl="0">
              <a:spcBef>
                <a:spcPts val="0"/>
              </a:spcBef>
              <a:buNone/>
            </a:pPr>
            <a:r>
              <a:rPr b="1" lang="es" sz="1800">
                <a:solidFill>
                  <a:srgbClr val="351C75"/>
                </a:solidFill>
                <a:latin typeface="Playfair Display"/>
                <a:ea typeface="Playfair Display"/>
                <a:cs typeface="Playfair Display"/>
                <a:sym typeface="Playfair Display"/>
              </a:rPr>
              <a:t>Project Overview</a:t>
            </a:r>
          </a:p>
          <a:p>
            <a:pPr lvl="0" rtl="0">
              <a:spcBef>
                <a:spcPts val="0"/>
              </a:spcBef>
              <a:buClr>
                <a:schemeClr val="dk1"/>
              </a:buClr>
              <a:buFont typeface="Arial"/>
              <a:buNone/>
            </a:pPr>
            <a:r>
              <a:t/>
            </a:r>
            <a:endParaRPr b="1" sz="1800">
              <a:solidFill>
                <a:srgbClr val="674EA7"/>
              </a:solidFill>
              <a:latin typeface="Playfair Display"/>
              <a:ea typeface="Playfair Display"/>
              <a:cs typeface="Playfair Display"/>
              <a:sym typeface="Playfair Display"/>
            </a:endParaRPr>
          </a:p>
          <a:p>
            <a:pPr lvl="0" rtl="0">
              <a:spcBef>
                <a:spcPts val="0"/>
              </a:spcBef>
              <a:buNone/>
            </a:pPr>
            <a:r>
              <a:rPr b="1" lang="es" sz="1800">
                <a:solidFill>
                  <a:srgbClr val="351C75"/>
                </a:solidFill>
                <a:latin typeface="Playfair Display"/>
                <a:ea typeface="Playfair Display"/>
                <a:cs typeface="Playfair Display"/>
                <a:sym typeface="Playfair Display"/>
              </a:rPr>
              <a:t>Workflow</a:t>
            </a:r>
          </a:p>
          <a:p>
            <a:pPr lvl="0" rtl="0">
              <a:spcBef>
                <a:spcPts val="0"/>
              </a:spcBef>
              <a:buNone/>
            </a:pPr>
            <a:r>
              <a:rPr b="1" lang="es" sz="1800">
                <a:solidFill>
                  <a:srgbClr val="351C75"/>
                </a:solidFill>
                <a:latin typeface="Playfair Display"/>
                <a:ea typeface="Playfair Display"/>
                <a:cs typeface="Playfair Display"/>
                <a:sym typeface="Playfair Display"/>
              </a:rPr>
              <a:t>	</a:t>
            </a:r>
            <a:r>
              <a:rPr b="1" lang="es" sz="1800">
                <a:solidFill>
                  <a:srgbClr val="674EA7"/>
                </a:solidFill>
                <a:latin typeface="Playfair Display"/>
                <a:ea typeface="Playfair Display"/>
                <a:cs typeface="Playfair Display"/>
                <a:sym typeface="Playfair Display"/>
              </a:rPr>
              <a:t>Part I: Image transformation</a:t>
            </a:r>
          </a:p>
          <a:p>
            <a:pPr lvl="0" rtl="0">
              <a:spcBef>
                <a:spcPts val="0"/>
              </a:spcBef>
              <a:buNone/>
            </a:pPr>
            <a:r>
              <a:rPr b="1" lang="es" sz="1800">
                <a:solidFill>
                  <a:srgbClr val="674EA7"/>
                </a:solidFill>
                <a:latin typeface="Playfair Display"/>
                <a:ea typeface="Playfair Display"/>
                <a:cs typeface="Playfair Display"/>
                <a:sym typeface="Playfair Display"/>
              </a:rPr>
              <a:t>	Part II: Compute the homography that relates to images</a:t>
            </a:r>
          </a:p>
          <a:p>
            <a:pPr indent="457200" lvl="0" rtl="0">
              <a:spcBef>
                <a:spcPts val="0"/>
              </a:spcBef>
              <a:buNone/>
            </a:pPr>
            <a:r>
              <a:rPr b="1" lang="es" sz="1800">
                <a:solidFill>
                  <a:srgbClr val="674EA7"/>
                </a:solidFill>
                <a:latin typeface="Playfair Display"/>
                <a:ea typeface="Playfair Display"/>
                <a:cs typeface="Playfair Display"/>
                <a:sym typeface="Playfair Display"/>
              </a:rPr>
              <a:t>Part III: Compute the fundamental matrix that relates two images</a:t>
            </a:r>
          </a:p>
          <a:p>
            <a:pPr indent="457200" lvl="0" rtl="0">
              <a:spcBef>
                <a:spcPts val="0"/>
              </a:spcBef>
              <a:buNone/>
            </a:pPr>
            <a:r>
              <a:rPr b="1" lang="es" sz="1800">
                <a:solidFill>
                  <a:srgbClr val="674EA7"/>
                </a:solidFill>
                <a:latin typeface="Playfair Display"/>
                <a:ea typeface="Playfair Display"/>
                <a:cs typeface="Playfair Display"/>
                <a:sym typeface="Playfair Display"/>
              </a:rPr>
              <a:t>Part IV: Reconstruction from two images</a:t>
            </a:r>
          </a:p>
          <a:p>
            <a:pPr indent="387350" lvl="0" rtl="0">
              <a:spcBef>
                <a:spcPts val="0"/>
              </a:spcBef>
              <a:buClr>
                <a:schemeClr val="dk1"/>
              </a:buClr>
              <a:buSzPct val="61111"/>
              <a:buFont typeface="Arial"/>
              <a:buNone/>
            </a:pPr>
            <a:r>
              <a:rPr b="1" lang="es" sz="1800">
                <a:solidFill>
                  <a:srgbClr val="674EA7"/>
                </a:solidFill>
                <a:latin typeface="Playfair Display"/>
                <a:ea typeface="Playfair Display"/>
                <a:cs typeface="Playfair Display"/>
                <a:sym typeface="Playfair Display"/>
              </a:rPr>
              <a:t>Part V: Reconstruction from uncalibrated images with a stratified method</a:t>
            </a:r>
          </a:p>
          <a:p>
            <a:pPr indent="457200" lvl="0" rtl="0">
              <a:spcBef>
                <a:spcPts val="0"/>
              </a:spcBef>
              <a:buNone/>
            </a:pPr>
            <a:r>
              <a:t/>
            </a:r>
            <a:endParaRPr b="1" sz="1800">
              <a:solidFill>
                <a:srgbClr val="674EA7"/>
              </a:solidFill>
              <a:latin typeface="Playfair Display"/>
              <a:ea typeface="Playfair Display"/>
              <a:cs typeface="Playfair Display"/>
              <a:sym typeface="Playfair Display"/>
            </a:endParaRPr>
          </a:p>
          <a:p>
            <a:pPr indent="0" lvl="0" rtl="0">
              <a:spcBef>
                <a:spcPts val="0"/>
              </a:spcBef>
              <a:buNone/>
            </a:pPr>
            <a:r>
              <a:rPr b="1" lang="es" sz="1800">
                <a:solidFill>
                  <a:srgbClr val="351C75"/>
                </a:solidFill>
                <a:latin typeface="Playfair Display"/>
                <a:ea typeface="Playfair Display"/>
                <a:cs typeface="Playfair Display"/>
                <a:sym typeface="Playfair Display"/>
              </a:rPr>
              <a:t>Results and Conclusions</a:t>
            </a:r>
          </a:p>
        </p:txBody>
      </p:sp>
      <p:cxnSp>
        <p:nvCxnSpPr>
          <p:cNvPr id="68" name="Shape 68"/>
          <p:cNvCxnSpPr/>
          <p:nvPr/>
        </p:nvCxnSpPr>
        <p:spPr>
          <a:xfrm flipH="1" rot="10800000">
            <a:off x="169375" y="1019475"/>
            <a:ext cx="8780400" cy="300"/>
          </a:xfrm>
          <a:prstGeom prst="straightConnector1">
            <a:avLst/>
          </a:prstGeom>
          <a:noFill/>
          <a:ln cap="flat" cmpd="sng" w="19050">
            <a:solidFill>
              <a:srgbClr val="666666"/>
            </a:solidFill>
            <a:prstDash val="solid"/>
            <a:round/>
            <a:headEnd len="lg" w="lg" type="none"/>
            <a:tailEnd len="lg" w="lg" type="none"/>
          </a:ln>
        </p:spPr>
      </p:cxnSp>
      <p:sp>
        <p:nvSpPr>
          <p:cNvPr id="69" name="Shape 6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
              <a:t>‹#›</a:t>
            </a:fld>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cxnSp>
        <p:nvCxnSpPr>
          <p:cNvPr id="285" name="Shape 285"/>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286" name="Shape 286"/>
          <p:cNvSpPr txBox="1"/>
          <p:nvPr/>
        </p:nvSpPr>
        <p:spPr>
          <a:xfrm>
            <a:off x="2578475" y="4434950"/>
            <a:ext cx="234600" cy="47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287" name="Shape 287"/>
          <p:cNvSpPr txBox="1"/>
          <p:nvPr/>
        </p:nvSpPr>
        <p:spPr>
          <a:xfrm>
            <a:off x="602825" y="599100"/>
            <a:ext cx="5134500" cy="393600"/>
          </a:xfrm>
          <a:prstGeom prst="rect">
            <a:avLst/>
          </a:prstGeom>
          <a:noFill/>
          <a:ln>
            <a:noFill/>
          </a:ln>
        </p:spPr>
        <p:txBody>
          <a:bodyPr anchorCtr="0" anchor="t" bIns="91425" lIns="91425" rIns="91425" tIns="91425">
            <a:noAutofit/>
          </a:bodyPr>
          <a:lstStyle/>
          <a:p>
            <a:pPr lvl="0" rtl="0">
              <a:spcBef>
                <a:spcPts val="0"/>
              </a:spcBef>
              <a:buNone/>
            </a:pPr>
            <a:r>
              <a:rPr b="1" lang="es" sz="1300">
                <a:solidFill>
                  <a:srgbClr val="351C75"/>
                </a:solidFill>
                <a:latin typeface="Playfair Display"/>
                <a:ea typeface="Playfair Display"/>
                <a:cs typeface="Playfair Display"/>
                <a:sym typeface="Playfair Display"/>
              </a:rPr>
              <a:t>Fundamental Matrix, Theory</a:t>
            </a: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288" name="Shape 288"/>
          <p:cNvSpPr txBox="1"/>
          <p:nvPr/>
        </p:nvSpPr>
        <p:spPr>
          <a:xfrm>
            <a:off x="152400" y="152400"/>
            <a:ext cx="8075400" cy="510900"/>
          </a:xfrm>
          <a:prstGeom prst="rect">
            <a:avLst/>
          </a:prstGeom>
          <a:noFill/>
          <a:ln>
            <a:noFill/>
          </a:ln>
        </p:spPr>
        <p:txBody>
          <a:bodyPr anchorCtr="0" anchor="ctr" bIns="91425" lIns="91425" rIns="91425" tIns="91425">
            <a:noAutofit/>
          </a:bodyPr>
          <a:lstStyle/>
          <a:p>
            <a:pPr lvl="0" rtl="0">
              <a:spcBef>
                <a:spcPts val="0"/>
              </a:spcBef>
              <a:buNone/>
            </a:pPr>
            <a:r>
              <a:rPr b="1" lang="es" sz="2000">
                <a:solidFill>
                  <a:srgbClr val="351C75"/>
                </a:solidFill>
                <a:latin typeface="Playfair Display"/>
                <a:ea typeface="Playfair Display"/>
                <a:cs typeface="Playfair Display"/>
                <a:sym typeface="Playfair Display"/>
              </a:rPr>
              <a:t>Part III: Compute the fundamental matrix that relates two images</a:t>
            </a:r>
          </a:p>
        </p:txBody>
      </p:sp>
      <p:sp>
        <p:nvSpPr>
          <p:cNvPr id="289" name="Shape 289"/>
          <p:cNvSpPr txBox="1"/>
          <p:nvPr/>
        </p:nvSpPr>
        <p:spPr>
          <a:xfrm>
            <a:off x="650250" y="1206350"/>
            <a:ext cx="5134500" cy="393600"/>
          </a:xfrm>
          <a:prstGeom prst="rect">
            <a:avLst/>
          </a:prstGeom>
          <a:noFill/>
          <a:ln>
            <a:noFill/>
          </a:ln>
        </p:spPr>
        <p:txBody>
          <a:bodyPr anchorCtr="0" anchor="t" bIns="91425" lIns="91425" rIns="91425" tIns="91425">
            <a:noAutofit/>
          </a:bodyPr>
          <a:lstStyle/>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290" name="Shape 29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cxnSp>
        <p:nvCxnSpPr>
          <p:cNvPr id="295" name="Shape 295"/>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296" name="Shape 296"/>
          <p:cNvSpPr txBox="1"/>
          <p:nvPr/>
        </p:nvSpPr>
        <p:spPr>
          <a:xfrm>
            <a:off x="2578475" y="4434950"/>
            <a:ext cx="234600" cy="47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297" name="Shape 297"/>
          <p:cNvSpPr txBox="1"/>
          <p:nvPr/>
        </p:nvSpPr>
        <p:spPr>
          <a:xfrm>
            <a:off x="602825" y="599100"/>
            <a:ext cx="5134500" cy="393600"/>
          </a:xfrm>
          <a:prstGeom prst="rect">
            <a:avLst/>
          </a:prstGeom>
          <a:noFill/>
          <a:ln>
            <a:noFill/>
          </a:ln>
        </p:spPr>
        <p:txBody>
          <a:bodyPr anchorCtr="0" anchor="t" bIns="91425" lIns="91425" rIns="91425" tIns="91425">
            <a:noAutofit/>
          </a:bodyPr>
          <a:lstStyle/>
          <a:p>
            <a:pPr lvl="0" rtl="0">
              <a:spcBef>
                <a:spcPts val="0"/>
              </a:spcBef>
              <a:buNone/>
            </a:pPr>
            <a:r>
              <a:rPr b="1" lang="es" sz="1300">
                <a:solidFill>
                  <a:srgbClr val="351C75"/>
                </a:solidFill>
                <a:latin typeface="Playfair Display"/>
                <a:ea typeface="Playfair Display"/>
                <a:cs typeface="Playfair Display"/>
                <a:sym typeface="Playfair Display"/>
              </a:rPr>
              <a:t>Fundamental Matrix, Theory</a:t>
            </a: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298" name="Shape 298"/>
          <p:cNvSpPr txBox="1"/>
          <p:nvPr/>
        </p:nvSpPr>
        <p:spPr>
          <a:xfrm>
            <a:off x="152400" y="152400"/>
            <a:ext cx="8075400" cy="510900"/>
          </a:xfrm>
          <a:prstGeom prst="rect">
            <a:avLst/>
          </a:prstGeom>
          <a:noFill/>
          <a:ln>
            <a:noFill/>
          </a:ln>
        </p:spPr>
        <p:txBody>
          <a:bodyPr anchorCtr="0" anchor="ctr" bIns="91425" lIns="91425" rIns="91425" tIns="91425">
            <a:noAutofit/>
          </a:bodyPr>
          <a:lstStyle/>
          <a:p>
            <a:pPr lvl="0" rtl="0">
              <a:spcBef>
                <a:spcPts val="0"/>
              </a:spcBef>
              <a:buNone/>
            </a:pPr>
            <a:r>
              <a:rPr b="1" lang="es" sz="2000">
                <a:solidFill>
                  <a:srgbClr val="351C75"/>
                </a:solidFill>
                <a:latin typeface="Playfair Display"/>
                <a:ea typeface="Playfair Display"/>
                <a:cs typeface="Playfair Display"/>
                <a:sym typeface="Playfair Display"/>
              </a:rPr>
              <a:t>Part III: Compute the fundamental matrix that relates two images</a:t>
            </a:r>
          </a:p>
        </p:txBody>
      </p:sp>
      <p:sp>
        <p:nvSpPr>
          <p:cNvPr id="299" name="Shape 29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
        <p:nvSpPr>
          <p:cNvPr id="300" name="Shape 300"/>
          <p:cNvSpPr txBox="1"/>
          <p:nvPr/>
        </p:nvSpPr>
        <p:spPr>
          <a:xfrm>
            <a:off x="650250" y="1206350"/>
            <a:ext cx="5134500" cy="393600"/>
          </a:xfrm>
          <a:prstGeom prst="rect">
            <a:avLst/>
          </a:prstGeom>
          <a:noFill/>
          <a:ln>
            <a:noFill/>
          </a:ln>
        </p:spPr>
        <p:txBody>
          <a:bodyPr anchorCtr="0" anchor="t" bIns="91425" lIns="91425" rIns="91425" tIns="91425">
            <a:noAutofit/>
          </a:bodyPr>
          <a:lstStyle/>
          <a:p>
            <a:pPr lvl="0" rtl="0">
              <a:spcBef>
                <a:spcPts val="0"/>
              </a:spcBef>
              <a:buNone/>
            </a:pPr>
            <a:r>
              <a:rPr lang="es" sz="1300"/>
              <a:t>Solve system of equations</a:t>
            </a:r>
          </a:p>
          <a:p>
            <a:pPr lvl="0" rtl="0">
              <a:spcBef>
                <a:spcPts val="0"/>
              </a:spcBef>
              <a:buNone/>
            </a:pPr>
            <a:r>
              <a:rPr lang="es" sz="1300"/>
              <a:t>8 different Unknowns</a:t>
            </a:r>
          </a:p>
          <a:p>
            <a:pPr lvl="0" rtl="0">
              <a:spcBef>
                <a:spcPts val="0"/>
              </a:spcBef>
              <a:buNone/>
            </a:pPr>
            <a:r>
              <a:rPr lang="es" sz="1300"/>
              <a:t>Minimization Problem</a:t>
            </a:r>
          </a:p>
          <a:p>
            <a:pPr lvl="0" rtl="0">
              <a:spcBef>
                <a:spcPts val="0"/>
              </a:spcBef>
              <a:buNone/>
            </a:pPr>
            <a:r>
              <a:t/>
            </a:r>
            <a:endParaRPr sz="1300">
              <a:latin typeface="Playfair Display"/>
              <a:ea typeface="Playfair Display"/>
              <a:cs typeface="Playfair Display"/>
              <a:sym typeface="Playfair Displa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cxnSp>
        <p:nvCxnSpPr>
          <p:cNvPr id="305" name="Shape 305"/>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306" name="Shape 306"/>
          <p:cNvSpPr txBox="1"/>
          <p:nvPr/>
        </p:nvSpPr>
        <p:spPr>
          <a:xfrm>
            <a:off x="2578475" y="4434950"/>
            <a:ext cx="234600" cy="47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307" name="Shape 307"/>
          <p:cNvSpPr txBox="1"/>
          <p:nvPr/>
        </p:nvSpPr>
        <p:spPr>
          <a:xfrm>
            <a:off x="602825" y="599100"/>
            <a:ext cx="5134500" cy="393600"/>
          </a:xfrm>
          <a:prstGeom prst="rect">
            <a:avLst/>
          </a:prstGeom>
          <a:noFill/>
          <a:ln>
            <a:noFill/>
          </a:ln>
        </p:spPr>
        <p:txBody>
          <a:bodyPr anchorCtr="0" anchor="t" bIns="91425" lIns="91425" rIns="91425" tIns="91425">
            <a:noAutofit/>
          </a:bodyPr>
          <a:lstStyle/>
          <a:p>
            <a:pPr lvl="0" rtl="0">
              <a:spcBef>
                <a:spcPts val="0"/>
              </a:spcBef>
              <a:buNone/>
            </a:pPr>
            <a:r>
              <a:rPr b="1" lang="es" sz="1300">
                <a:solidFill>
                  <a:srgbClr val="351C75"/>
                </a:solidFill>
                <a:latin typeface="Playfair Display"/>
                <a:ea typeface="Playfair Display"/>
                <a:cs typeface="Playfair Display"/>
                <a:sym typeface="Playfair Display"/>
              </a:rPr>
              <a:t>Fundamental Matrix, Theory</a:t>
            </a: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308" name="Shape 308"/>
          <p:cNvSpPr txBox="1"/>
          <p:nvPr/>
        </p:nvSpPr>
        <p:spPr>
          <a:xfrm>
            <a:off x="152400" y="152400"/>
            <a:ext cx="8075400" cy="510900"/>
          </a:xfrm>
          <a:prstGeom prst="rect">
            <a:avLst/>
          </a:prstGeom>
          <a:noFill/>
          <a:ln>
            <a:noFill/>
          </a:ln>
        </p:spPr>
        <p:txBody>
          <a:bodyPr anchorCtr="0" anchor="ctr" bIns="91425" lIns="91425" rIns="91425" tIns="91425">
            <a:noAutofit/>
          </a:bodyPr>
          <a:lstStyle/>
          <a:p>
            <a:pPr lvl="0" rtl="0">
              <a:spcBef>
                <a:spcPts val="0"/>
              </a:spcBef>
              <a:buNone/>
            </a:pPr>
            <a:r>
              <a:rPr b="1" lang="es" sz="2000">
                <a:solidFill>
                  <a:srgbClr val="351C75"/>
                </a:solidFill>
                <a:latin typeface="Playfair Display"/>
                <a:ea typeface="Playfair Display"/>
                <a:cs typeface="Playfair Display"/>
                <a:sym typeface="Playfair Display"/>
              </a:rPr>
              <a:t>Part III: Compute the fundamental matrix that relates two images</a:t>
            </a:r>
          </a:p>
        </p:txBody>
      </p:sp>
      <p:sp>
        <p:nvSpPr>
          <p:cNvPr id="309" name="Shape 309"/>
          <p:cNvSpPr txBox="1"/>
          <p:nvPr/>
        </p:nvSpPr>
        <p:spPr>
          <a:xfrm>
            <a:off x="650250" y="1206350"/>
            <a:ext cx="5134500" cy="393600"/>
          </a:xfrm>
          <a:prstGeom prst="rect">
            <a:avLst/>
          </a:prstGeom>
          <a:noFill/>
          <a:ln>
            <a:noFill/>
          </a:ln>
        </p:spPr>
        <p:txBody>
          <a:bodyPr anchorCtr="0" anchor="t" bIns="91425" lIns="91425" rIns="91425" tIns="91425">
            <a:noAutofit/>
          </a:bodyPr>
          <a:lstStyle/>
          <a:p>
            <a:pPr lvl="0" rtl="0">
              <a:spcBef>
                <a:spcPts val="0"/>
              </a:spcBef>
              <a:buNone/>
            </a:pPr>
            <a:r>
              <a:rPr lang="es" sz="1300"/>
              <a:t>Solve system of equations</a:t>
            </a:r>
          </a:p>
          <a:p>
            <a:pPr lvl="0" rtl="0">
              <a:spcBef>
                <a:spcPts val="0"/>
              </a:spcBef>
              <a:buNone/>
            </a:pPr>
            <a:r>
              <a:rPr lang="es" sz="1300"/>
              <a:t>8 different Unknowns</a:t>
            </a:r>
          </a:p>
          <a:p>
            <a:pPr lvl="0" rtl="0">
              <a:spcBef>
                <a:spcPts val="0"/>
              </a:spcBef>
              <a:buNone/>
            </a:pPr>
            <a:r>
              <a:rPr lang="es" sz="1300"/>
              <a:t>Minimization Problem</a:t>
            </a:r>
          </a:p>
          <a:p>
            <a:pPr lvl="0" rtl="0">
              <a:spcBef>
                <a:spcPts val="0"/>
              </a:spcBef>
              <a:buNone/>
            </a:pPr>
            <a:r>
              <a:t/>
            </a:r>
            <a:endParaRPr sz="1300">
              <a:latin typeface="Playfair Display"/>
              <a:ea typeface="Playfair Display"/>
              <a:cs typeface="Playfair Display"/>
              <a:sym typeface="Playfair Display"/>
            </a:endParaRPr>
          </a:p>
        </p:txBody>
      </p:sp>
      <p:pic>
        <p:nvPicPr>
          <p:cNvPr id="310" name="Shape 310"/>
          <p:cNvPicPr preferRelativeResize="0"/>
          <p:nvPr/>
        </p:nvPicPr>
        <p:blipFill>
          <a:blip r:embed="rId3">
            <a:alphaModFix/>
          </a:blip>
          <a:stretch>
            <a:fillRect/>
          </a:stretch>
        </p:blipFill>
        <p:spPr>
          <a:xfrm>
            <a:off x="3635200" y="1206350"/>
            <a:ext cx="3822874" cy="1026324"/>
          </a:xfrm>
          <a:prstGeom prst="rect">
            <a:avLst/>
          </a:prstGeom>
          <a:noFill/>
          <a:ln>
            <a:noFill/>
          </a:ln>
        </p:spPr>
      </p:pic>
      <p:sp>
        <p:nvSpPr>
          <p:cNvPr id="311" name="Shape 31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cxnSp>
        <p:nvCxnSpPr>
          <p:cNvPr id="316" name="Shape 316"/>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317" name="Shape 317"/>
          <p:cNvSpPr txBox="1"/>
          <p:nvPr/>
        </p:nvSpPr>
        <p:spPr>
          <a:xfrm>
            <a:off x="2578475" y="4434950"/>
            <a:ext cx="234600" cy="47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318" name="Shape 318"/>
          <p:cNvSpPr txBox="1"/>
          <p:nvPr/>
        </p:nvSpPr>
        <p:spPr>
          <a:xfrm>
            <a:off x="602825" y="599100"/>
            <a:ext cx="5134500" cy="393600"/>
          </a:xfrm>
          <a:prstGeom prst="rect">
            <a:avLst/>
          </a:prstGeom>
          <a:noFill/>
          <a:ln>
            <a:noFill/>
          </a:ln>
        </p:spPr>
        <p:txBody>
          <a:bodyPr anchorCtr="0" anchor="t" bIns="91425" lIns="91425" rIns="91425" tIns="91425">
            <a:noAutofit/>
          </a:bodyPr>
          <a:lstStyle/>
          <a:p>
            <a:pPr lvl="0" rtl="0">
              <a:spcBef>
                <a:spcPts val="0"/>
              </a:spcBef>
              <a:buNone/>
            </a:pPr>
            <a:r>
              <a:rPr b="1" lang="es" sz="1300">
                <a:solidFill>
                  <a:srgbClr val="351C75"/>
                </a:solidFill>
                <a:latin typeface="Playfair Display"/>
                <a:ea typeface="Playfair Display"/>
                <a:cs typeface="Playfair Display"/>
                <a:sym typeface="Playfair Display"/>
              </a:rPr>
              <a:t>Fundamental Matrix, Theory</a:t>
            </a: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319" name="Shape 319"/>
          <p:cNvSpPr txBox="1"/>
          <p:nvPr/>
        </p:nvSpPr>
        <p:spPr>
          <a:xfrm>
            <a:off x="152400" y="152400"/>
            <a:ext cx="8075400" cy="510900"/>
          </a:xfrm>
          <a:prstGeom prst="rect">
            <a:avLst/>
          </a:prstGeom>
          <a:noFill/>
          <a:ln>
            <a:noFill/>
          </a:ln>
        </p:spPr>
        <p:txBody>
          <a:bodyPr anchorCtr="0" anchor="ctr" bIns="91425" lIns="91425" rIns="91425" tIns="91425">
            <a:noAutofit/>
          </a:bodyPr>
          <a:lstStyle/>
          <a:p>
            <a:pPr lvl="0" rtl="0">
              <a:spcBef>
                <a:spcPts val="0"/>
              </a:spcBef>
              <a:buNone/>
            </a:pPr>
            <a:r>
              <a:rPr b="1" lang="es" sz="2000">
                <a:solidFill>
                  <a:srgbClr val="351C75"/>
                </a:solidFill>
                <a:latin typeface="Playfair Display"/>
                <a:ea typeface="Playfair Display"/>
                <a:cs typeface="Playfair Display"/>
                <a:sym typeface="Playfair Display"/>
              </a:rPr>
              <a:t>Part III: Compute the fundamental matrix that relates two images</a:t>
            </a:r>
          </a:p>
        </p:txBody>
      </p:sp>
      <p:sp>
        <p:nvSpPr>
          <p:cNvPr id="320" name="Shape 320"/>
          <p:cNvSpPr txBox="1"/>
          <p:nvPr/>
        </p:nvSpPr>
        <p:spPr>
          <a:xfrm>
            <a:off x="650250" y="1206350"/>
            <a:ext cx="5134500" cy="393600"/>
          </a:xfrm>
          <a:prstGeom prst="rect">
            <a:avLst/>
          </a:prstGeom>
          <a:noFill/>
          <a:ln>
            <a:noFill/>
          </a:ln>
        </p:spPr>
        <p:txBody>
          <a:bodyPr anchorCtr="0" anchor="t" bIns="91425" lIns="91425" rIns="91425" tIns="91425">
            <a:noAutofit/>
          </a:bodyPr>
          <a:lstStyle/>
          <a:p>
            <a:pPr lvl="0" rtl="0">
              <a:spcBef>
                <a:spcPts val="0"/>
              </a:spcBef>
              <a:buNone/>
            </a:pPr>
            <a:r>
              <a:rPr lang="es" sz="1300"/>
              <a:t>Solve system of equations</a:t>
            </a:r>
          </a:p>
          <a:p>
            <a:pPr lvl="0" rtl="0">
              <a:spcBef>
                <a:spcPts val="0"/>
              </a:spcBef>
              <a:buNone/>
            </a:pPr>
            <a:r>
              <a:rPr lang="es" sz="1300"/>
              <a:t>8 different Unknowns</a:t>
            </a:r>
          </a:p>
          <a:p>
            <a:pPr lvl="0" rtl="0">
              <a:spcBef>
                <a:spcPts val="0"/>
              </a:spcBef>
              <a:buNone/>
            </a:pPr>
            <a:r>
              <a:rPr lang="es" sz="1300"/>
              <a:t>Minimization Problem</a:t>
            </a:r>
          </a:p>
          <a:p>
            <a:pPr lvl="0" rtl="0">
              <a:spcBef>
                <a:spcPts val="0"/>
              </a:spcBef>
              <a:buClr>
                <a:schemeClr val="dk1"/>
              </a:buClr>
              <a:buSzPct val="84615"/>
              <a:buFont typeface="Arial"/>
              <a:buNone/>
            </a:pPr>
            <a:r>
              <a:rPr lang="es" sz="1300"/>
              <a:t>Denormalize F with SVD</a:t>
            </a: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pic>
        <p:nvPicPr>
          <p:cNvPr id="321" name="Shape 321"/>
          <p:cNvPicPr preferRelativeResize="0"/>
          <p:nvPr/>
        </p:nvPicPr>
        <p:blipFill>
          <a:blip r:embed="rId3">
            <a:alphaModFix/>
          </a:blip>
          <a:stretch>
            <a:fillRect/>
          </a:stretch>
        </p:blipFill>
        <p:spPr>
          <a:xfrm>
            <a:off x="3560600" y="1206337"/>
            <a:ext cx="3867150" cy="1038225"/>
          </a:xfrm>
          <a:prstGeom prst="rect">
            <a:avLst/>
          </a:prstGeom>
          <a:noFill/>
          <a:ln>
            <a:noFill/>
          </a:ln>
        </p:spPr>
      </p:pic>
      <p:sp>
        <p:nvSpPr>
          <p:cNvPr id="322" name="Shape 32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cxnSp>
        <p:nvCxnSpPr>
          <p:cNvPr id="327" name="Shape 327"/>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328" name="Shape 328"/>
          <p:cNvSpPr txBox="1"/>
          <p:nvPr/>
        </p:nvSpPr>
        <p:spPr>
          <a:xfrm>
            <a:off x="2578475" y="4434950"/>
            <a:ext cx="234600" cy="47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329" name="Shape 329"/>
          <p:cNvSpPr txBox="1"/>
          <p:nvPr/>
        </p:nvSpPr>
        <p:spPr>
          <a:xfrm>
            <a:off x="602825" y="599100"/>
            <a:ext cx="5134500" cy="393600"/>
          </a:xfrm>
          <a:prstGeom prst="rect">
            <a:avLst/>
          </a:prstGeom>
          <a:noFill/>
          <a:ln>
            <a:noFill/>
          </a:ln>
        </p:spPr>
        <p:txBody>
          <a:bodyPr anchorCtr="0" anchor="t" bIns="91425" lIns="91425" rIns="91425" tIns="91425">
            <a:noAutofit/>
          </a:bodyPr>
          <a:lstStyle/>
          <a:p>
            <a:pPr lvl="0" rtl="0">
              <a:spcBef>
                <a:spcPts val="0"/>
              </a:spcBef>
              <a:buNone/>
            </a:pPr>
            <a:r>
              <a:rPr b="1" lang="es" sz="1300">
                <a:solidFill>
                  <a:srgbClr val="351C75"/>
                </a:solidFill>
                <a:latin typeface="Playfair Display"/>
                <a:ea typeface="Playfair Display"/>
                <a:cs typeface="Playfair Display"/>
                <a:sym typeface="Playfair Display"/>
              </a:rPr>
              <a:t>Fundamental Matrix, Theory</a:t>
            </a: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330" name="Shape 330"/>
          <p:cNvSpPr txBox="1"/>
          <p:nvPr/>
        </p:nvSpPr>
        <p:spPr>
          <a:xfrm>
            <a:off x="152400" y="152400"/>
            <a:ext cx="8075400" cy="510900"/>
          </a:xfrm>
          <a:prstGeom prst="rect">
            <a:avLst/>
          </a:prstGeom>
          <a:noFill/>
          <a:ln>
            <a:noFill/>
          </a:ln>
        </p:spPr>
        <p:txBody>
          <a:bodyPr anchorCtr="0" anchor="ctr" bIns="91425" lIns="91425" rIns="91425" tIns="91425">
            <a:noAutofit/>
          </a:bodyPr>
          <a:lstStyle/>
          <a:p>
            <a:pPr lvl="0" rtl="0">
              <a:spcBef>
                <a:spcPts val="0"/>
              </a:spcBef>
              <a:buNone/>
            </a:pPr>
            <a:r>
              <a:rPr b="1" lang="es" sz="2000">
                <a:solidFill>
                  <a:srgbClr val="351C75"/>
                </a:solidFill>
                <a:latin typeface="Playfair Display"/>
                <a:ea typeface="Playfair Display"/>
                <a:cs typeface="Playfair Display"/>
                <a:sym typeface="Playfair Display"/>
              </a:rPr>
              <a:t>Part III: Compute the fundamental matrix that relates two images</a:t>
            </a:r>
          </a:p>
        </p:txBody>
      </p:sp>
      <p:sp>
        <p:nvSpPr>
          <p:cNvPr id="331" name="Shape 331"/>
          <p:cNvSpPr txBox="1"/>
          <p:nvPr/>
        </p:nvSpPr>
        <p:spPr>
          <a:xfrm>
            <a:off x="650250" y="1206350"/>
            <a:ext cx="5134500" cy="393600"/>
          </a:xfrm>
          <a:prstGeom prst="rect">
            <a:avLst/>
          </a:prstGeom>
          <a:noFill/>
          <a:ln>
            <a:noFill/>
          </a:ln>
        </p:spPr>
        <p:txBody>
          <a:bodyPr anchorCtr="0" anchor="t" bIns="91425" lIns="91425" rIns="91425" tIns="91425">
            <a:noAutofit/>
          </a:bodyPr>
          <a:lstStyle/>
          <a:p>
            <a:pPr lvl="0" rtl="0">
              <a:spcBef>
                <a:spcPts val="0"/>
              </a:spcBef>
              <a:buNone/>
            </a:pPr>
            <a:r>
              <a:rPr lang="es" sz="1300"/>
              <a:t>Solve system of equations</a:t>
            </a:r>
          </a:p>
          <a:p>
            <a:pPr lvl="0" rtl="0">
              <a:spcBef>
                <a:spcPts val="0"/>
              </a:spcBef>
              <a:buNone/>
            </a:pPr>
            <a:r>
              <a:rPr lang="es" sz="1300"/>
              <a:t>8 different Unknowns</a:t>
            </a:r>
          </a:p>
          <a:p>
            <a:pPr lvl="0" rtl="0">
              <a:spcBef>
                <a:spcPts val="0"/>
              </a:spcBef>
              <a:buNone/>
            </a:pPr>
            <a:r>
              <a:rPr lang="es" sz="1300"/>
              <a:t>Minimization Problem</a:t>
            </a:r>
          </a:p>
          <a:p>
            <a:pPr lvl="0" rtl="0">
              <a:spcBef>
                <a:spcPts val="0"/>
              </a:spcBef>
              <a:buNone/>
            </a:pPr>
            <a:r>
              <a:rPr lang="es" sz="1300"/>
              <a:t>Denormalize F with SVD</a:t>
            </a:r>
          </a:p>
          <a:p>
            <a:pPr lvl="0" rtl="0">
              <a:spcBef>
                <a:spcPts val="0"/>
              </a:spcBef>
              <a:buNone/>
            </a:pPr>
            <a:r>
              <a:t/>
            </a:r>
            <a:endParaRPr sz="1300">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pic>
        <p:nvPicPr>
          <p:cNvPr id="332" name="Shape 332"/>
          <p:cNvPicPr preferRelativeResize="0"/>
          <p:nvPr/>
        </p:nvPicPr>
        <p:blipFill>
          <a:blip r:embed="rId3">
            <a:alphaModFix/>
          </a:blip>
          <a:stretch>
            <a:fillRect/>
          </a:stretch>
        </p:blipFill>
        <p:spPr>
          <a:xfrm>
            <a:off x="3560600" y="1206337"/>
            <a:ext cx="3867150" cy="1038225"/>
          </a:xfrm>
          <a:prstGeom prst="rect">
            <a:avLst/>
          </a:prstGeom>
          <a:noFill/>
          <a:ln>
            <a:noFill/>
          </a:ln>
        </p:spPr>
      </p:pic>
      <p:pic>
        <p:nvPicPr>
          <p:cNvPr id="333" name="Shape 333"/>
          <p:cNvPicPr preferRelativeResize="0"/>
          <p:nvPr/>
        </p:nvPicPr>
        <p:blipFill>
          <a:blip r:embed="rId4">
            <a:alphaModFix/>
          </a:blip>
          <a:stretch>
            <a:fillRect/>
          </a:stretch>
        </p:blipFill>
        <p:spPr>
          <a:xfrm>
            <a:off x="4883000" y="2787612"/>
            <a:ext cx="990600" cy="314325"/>
          </a:xfrm>
          <a:prstGeom prst="rect">
            <a:avLst/>
          </a:prstGeom>
          <a:noFill/>
          <a:ln>
            <a:noFill/>
          </a:ln>
        </p:spPr>
      </p:pic>
      <p:pic>
        <p:nvPicPr>
          <p:cNvPr id="334" name="Shape 334"/>
          <p:cNvPicPr preferRelativeResize="0"/>
          <p:nvPr/>
        </p:nvPicPr>
        <p:blipFill>
          <a:blip r:embed="rId5">
            <a:alphaModFix/>
          </a:blip>
          <a:stretch>
            <a:fillRect/>
          </a:stretch>
        </p:blipFill>
        <p:spPr>
          <a:xfrm>
            <a:off x="4746375" y="3328197"/>
            <a:ext cx="1495600" cy="1579550"/>
          </a:xfrm>
          <a:prstGeom prst="rect">
            <a:avLst/>
          </a:prstGeom>
          <a:noFill/>
          <a:ln>
            <a:noFill/>
          </a:ln>
        </p:spPr>
      </p:pic>
      <p:sp>
        <p:nvSpPr>
          <p:cNvPr id="335" name="Shape 33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cxnSp>
        <p:nvCxnSpPr>
          <p:cNvPr id="340" name="Shape 340"/>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341" name="Shape 341"/>
          <p:cNvSpPr txBox="1"/>
          <p:nvPr/>
        </p:nvSpPr>
        <p:spPr>
          <a:xfrm>
            <a:off x="2578475" y="4434950"/>
            <a:ext cx="234600" cy="47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342" name="Shape 342"/>
          <p:cNvSpPr txBox="1"/>
          <p:nvPr/>
        </p:nvSpPr>
        <p:spPr>
          <a:xfrm>
            <a:off x="602825" y="599100"/>
            <a:ext cx="5134500" cy="393600"/>
          </a:xfrm>
          <a:prstGeom prst="rect">
            <a:avLst/>
          </a:prstGeom>
          <a:noFill/>
          <a:ln>
            <a:noFill/>
          </a:ln>
        </p:spPr>
        <p:txBody>
          <a:bodyPr anchorCtr="0" anchor="t" bIns="91425" lIns="91425" rIns="91425" tIns="91425">
            <a:noAutofit/>
          </a:bodyPr>
          <a:lstStyle/>
          <a:p>
            <a:pPr lvl="0" rtl="0">
              <a:spcBef>
                <a:spcPts val="0"/>
              </a:spcBef>
              <a:buNone/>
            </a:pPr>
            <a:r>
              <a:rPr b="1" lang="es" sz="1300">
                <a:solidFill>
                  <a:srgbClr val="351C75"/>
                </a:solidFill>
                <a:latin typeface="Playfair Display"/>
                <a:ea typeface="Playfair Display"/>
                <a:cs typeface="Playfair Display"/>
                <a:sym typeface="Playfair Display"/>
              </a:rPr>
              <a:t>Fundamental Matrix, Applications</a:t>
            </a: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343" name="Shape 343"/>
          <p:cNvSpPr txBox="1"/>
          <p:nvPr/>
        </p:nvSpPr>
        <p:spPr>
          <a:xfrm>
            <a:off x="152400" y="152400"/>
            <a:ext cx="8075400" cy="510900"/>
          </a:xfrm>
          <a:prstGeom prst="rect">
            <a:avLst/>
          </a:prstGeom>
          <a:noFill/>
          <a:ln>
            <a:noFill/>
          </a:ln>
        </p:spPr>
        <p:txBody>
          <a:bodyPr anchorCtr="0" anchor="ctr" bIns="91425" lIns="91425" rIns="91425" tIns="91425">
            <a:noAutofit/>
          </a:bodyPr>
          <a:lstStyle/>
          <a:p>
            <a:pPr lvl="0" rtl="0">
              <a:spcBef>
                <a:spcPts val="0"/>
              </a:spcBef>
              <a:buNone/>
            </a:pPr>
            <a:r>
              <a:rPr b="1" lang="es" sz="2000">
                <a:solidFill>
                  <a:srgbClr val="351C75"/>
                </a:solidFill>
                <a:latin typeface="Playfair Display"/>
                <a:ea typeface="Playfair Display"/>
                <a:cs typeface="Playfair Display"/>
                <a:sym typeface="Playfair Display"/>
              </a:rPr>
              <a:t>Part III: Compute the fundamental matrix that relates two images</a:t>
            </a:r>
          </a:p>
        </p:txBody>
      </p:sp>
      <p:sp>
        <p:nvSpPr>
          <p:cNvPr id="344" name="Shape 344"/>
          <p:cNvSpPr txBox="1"/>
          <p:nvPr/>
        </p:nvSpPr>
        <p:spPr>
          <a:xfrm>
            <a:off x="650250" y="1206350"/>
            <a:ext cx="5134500" cy="393600"/>
          </a:xfrm>
          <a:prstGeom prst="rect">
            <a:avLst/>
          </a:prstGeom>
          <a:noFill/>
          <a:ln>
            <a:noFill/>
          </a:ln>
        </p:spPr>
        <p:txBody>
          <a:bodyPr anchorCtr="0" anchor="t" bIns="91425" lIns="91425" rIns="91425" tIns="91425">
            <a:noAutofit/>
          </a:bodyPr>
          <a:lstStyle/>
          <a:p>
            <a:pPr lvl="0" rtl="0">
              <a:spcBef>
                <a:spcPts val="0"/>
              </a:spcBef>
              <a:buClr>
                <a:schemeClr val="dk1"/>
              </a:buClr>
              <a:buSzPct val="84615"/>
              <a:buFont typeface="Arial"/>
              <a:buNone/>
            </a:pPr>
            <a:r>
              <a:rPr lang="es" sz="1300"/>
              <a:t>We can find epipolar lines between related images</a:t>
            </a: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345" name="Shape 34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cxnSp>
        <p:nvCxnSpPr>
          <p:cNvPr id="350" name="Shape 350"/>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351" name="Shape 351"/>
          <p:cNvSpPr txBox="1"/>
          <p:nvPr/>
        </p:nvSpPr>
        <p:spPr>
          <a:xfrm>
            <a:off x="2578475" y="4434950"/>
            <a:ext cx="234600" cy="47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352" name="Shape 352"/>
          <p:cNvSpPr txBox="1"/>
          <p:nvPr/>
        </p:nvSpPr>
        <p:spPr>
          <a:xfrm>
            <a:off x="602825" y="599100"/>
            <a:ext cx="5134500" cy="393600"/>
          </a:xfrm>
          <a:prstGeom prst="rect">
            <a:avLst/>
          </a:prstGeom>
          <a:noFill/>
          <a:ln>
            <a:noFill/>
          </a:ln>
        </p:spPr>
        <p:txBody>
          <a:bodyPr anchorCtr="0" anchor="t" bIns="91425" lIns="91425" rIns="91425" tIns="91425">
            <a:noAutofit/>
          </a:bodyPr>
          <a:lstStyle/>
          <a:p>
            <a:pPr lvl="0" rtl="0">
              <a:spcBef>
                <a:spcPts val="0"/>
              </a:spcBef>
              <a:buNone/>
            </a:pPr>
            <a:r>
              <a:rPr b="1" lang="es" sz="1300">
                <a:solidFill>
                  <a:srgbClr val="351C75"/>
                </a:solidFill>
                <a:latin typeface="Playfair Display"/>
                <a:ea typeface="Playfair Display"/>
                <a:cs typeface="Playfair Display"/>
                <a:sym typeface="Playfair Display"/>
              </a:rPr>
              <a:t>Fundamental Matrix, Applications</a:t>
            </a: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353" name="Shape 353"/>
          <p:cNvSpPr txBox="1"/>
          <p:nvPr/>
        </p:nvSpPr>
        <p:spPr>
          <a:xfrm>
            <a:off x="152400" y="152400"/>
            <a:ext cx="8075400" cy="510900"/>
          </a:xfrm>
          <a:prstGeom prst="rect">
            <a:avLst/>
          </a:prstGeom>
          <a:noFill/>
          <a:ln>
            <a:noFill/>
          </a:ln>
        </p:spPr>
        <p:txBody>
          <a:bodyPr anchorCtr="0" anchor="ctr" bIns="91425" lIns="91425" rIns="91425" tIns="91425">
            <a:noAutofit/>
          </a:bodyPr>
          <a:lstStyle/>
          <a:p>
            <a:pPr lvl="0" rtl="0">
              <a:spcBef>
                <a:spcPts val="0"/>
              </a:spcBef>
              <a:buNone/>
            </a:pPr>
            <a:r>
              <a:rPr b="1" lang="es" sz="2000">
                <a:solidFill>
                  <a:srgbClr val="351C75"/>
                </a:solidFill>
                <a:latin typeface="Playfair Display"/>
                <a:ea typeface="Playfair Display"/>
                <a:cs typeface="Playfair Display"/>
                <a:sym typeface="Playfair Display"/>
              </a:rPr>
              <a:t>Part III: Compute the fundamental matrix that relates two images</a:t>
            </a:r>
          </a:p>
        </p:txBody>
      </p:sp>
      <p:sp>
        <p:nvSpPr>
          <p:cNvPr id="354" name="Shape 354"/>
          <p:cNvSpPr txBox="1"/>
          <p:nvPr/>
        </p:nvSpPr>
        <p:spPr>
          <a:xfrm>
            <a:off x="650250" y="1206350"/>
            <a:ext cx="5134500" cy="393600"/>
          </a:xfrm>
          <a:prstGeom prst="rect">
            <a:avLst/>
          </a:prstGeom>
          <a:noFill/>
          <a:ln>
            <a:noFill/>
          </a:ln>
        </p:spPr>
        <p:txBody>
          <a:bodyPr anchorCtr="0" anchor="t" bIns="91425" lIns="91425" rIns="91425" tIns="91425">
            <a:noAutofit/>
          </a:bodyPr>
          <a:lstStyle/>
          <a:p>
            <a:pPr lvl="0" rtl="0">
              <a:spcBef>
                <a:spcPts val="0"/>
              </a:spcBef>
              <a:buNone/>
            </a:pPr>
            <a:r>
              <a:rPr lang="es" sz="1300"/>
              <a:t>We can find epipolar lines between related images</a:t>
            </a:r>
          </a:p>
          <a:p>
            <a:pPr lvl="0" rtl="0">
              <a:spcBef>
                <a:spcPts val="0"/>
              </a:spcBef>
              <a:buNone/>
            </a:pPr>
            <a:r>
              <a:t/>
            </a:r>
            <a:endParaRPr sz="1300"/>
          </a:p>
          <a:p>
            <a:pPr lvl="0" rtl="0">
              <a:spcBef>
                <a:spcPts val="0"/>
              </a:spcBef>
              <a:buNone/>
            </a:pPr>
            <a:r>
              <a:t/>
            </a:r>
            <a:endParaRPr sz="1300"/>
          </a:p>
          <a:p>
            <a:pPr indent="-311150" lvl="0" marL="457200" rtl="0">
              <a:spcBef>
                <a:spcPts val="0"/>
              </a:spcBef>
              <a:buSzPct val="100000"/>
              <a:buAutoNum type="arabicPeriod"/>
            </a:pPr>
            <a:r>
              <a:rPr lang="es" sz="1300"/>
              <a:t>Find the Keypoints</a:t>
            </a:r>
          </a:p>
          <a:p>
            <a:pPr indent="-311150" lvl="0" marL="457200" rtl="0">
              <a:spcBef>
                <a:spcPts val="0"/>
              </a:spcBef>
              <a:buSzPct val="100000"/>
              <a:buAutoNum type="arabicPeriod"/>
            </a:pPr>
            <a:r>
              <a:rPr lang="es" sz="1300"/>
              <a:t>Apply Ransac</a:t>
            </a:r>
          </a:p>
          <a:p>
            <a:pPr lvl="0" rtl="0">
              <a:spcBef>
                <a:spcPts val="0"/>
              </a:spcBef>
              <a:buNone/>
            </a:pPr>
            <a:r>
              <a:t/>
            </a:r>
            <a:endParaRPr sz="1300">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pic>
        <p:nvPicPr>
          <p:cNvPr id="355" name="Shape 355"/>
          <p:cNvPicPr preferRelativeResize="0"/>
          <p:nvPr/>
        </p:nvPicPr>
        <p:blipFill>
          <a:blip r:embed="rId3">
            <a:alphaModFix/>
          </a:blip>
          <a:stretch>
            <a:fillRect/>
          </a:stretch>
        </p:blipFill>
        <p:spPr>
          <a:xfrm>
            <a:off x="4596037" y="1813600"/>
            <a:ext cx="3990975" cy="2571750"/>
          </a:xfrm>
          <a:prstGeom prst="rect">
            <a:avLst/>
          </a:prstGeom>
          <a:noFill/>
          <a:ln>
            <a:noFill/>
          </a:ln>
        </p:spPr>
      </p:pic>
      <p:sp>
        <p:nvSpPr>
          <p:cNvPr id="356" name="Shape 35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cxnSp>
        <p:nvCxnSpPr>
          <p:cNvPr id="361" name="Shape 361"/>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362" name="Shape 362"/>
          <p:cNvSpPr txBox="1"/>
          <p:nvPr/>
        </p:nvSpPr>
        <p:spPr>
          <a:xfrm>
            <a:off x="2578475" y="4434950"/>
            <a:ext cx="234600" cy="47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363" name="Shape 363"/>
          <p:cNvSpPr txBox="1"/>
          <p:nvPr/>
        </p:nvSpPr>
        <p:spPr>
          <a:xfrm>
            <a:off x="602825" y="599100"/>
            <a:ext cx="5134500" cy="393600"/>
          </a:xfrm>
          <a:prstGeom prst="rect">
            <a:avLst/>
          </a:prstGeom>
          <a:noFill/>
          <a:ln>
            <a:noFill/>
          </a:ln>
        </p:spPr>
        <p:txBody>
          <a:bodyPr anchorCtr="0" anchor="t" bIns="91425" lIns="91425" rIns="91425" tIns="91425">
            <a:noAutofit/>
          </a:bodyPr>
          <a:lstStyle/>
          <a:p>
            <a:pPr lvl="0" rtl="0">
              <a:spcBef>
                <a:spcPts val="0"/>
              </a:spcBef>
              <a:buNone/>
            </a:pPr>
            <a:r>
              <a:rPr b="1" lang="es" sz="1300">
                <a:solidFill>
                  <a:srgbClr val="351C75"/>
                </a:solidFill>
                <a:latin typeface="Playfair Display"/>
                <a:ea typeface="Playfair Display"/>
                <a:cs typeface="Playfair Display"/>
                <a:sym typeface="Playfair Display"/>
              </a:rPr>
              <a:t>Fundamental Matrix, Applications</a:t>
            </a: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364" name="Shape 364"/>
          <p:cNvSpPr txBox="1"/>
          <p:nvPr/>
        </p:nvSpPr>
        <p:spPr>
          <a:xfrm>
            <a:off x="152400" y="152400"/>
            <a:ext cx="8075400" cy="510900"/>
          </a:xfrm>
          <a:prstGeom prst="rect">
            <a:avLst/>
          </a:prstGeom>
          <a:noFill/>
          <a:ln>
            <a:noFill/>
          </a:ln>
        </p:spPr>
        <p:txBody>
          <a:bodyPr anchorCtr="0" anchor="ctr" bIns="91425" lIns="91425" rIns="91425" tIns="91425">
            <a:noAutofit/>
          </a:bodyPr>
          <a:lstStyle/>
          <a:p>
            <a:pPr lvl="0" rtl="0">
              <a:spcBef>
                <a:spcPts val="0"/>
              </a:spcBef>
              <a:buNone/>
            </a:pPr>
            <a:r>
              <a:rPr b="1" lang="es" sz="2000">
                <a:solidFill>
                  <a:srgbClr val="351C75"/>
                </a:solidFill>
                <a:latin typeface="Playfair Display"/>
                <a:ea typeface="Playfair Display"/>
                <a:cs typeface="Playfair Display"/>
                <a:sym typeface="Playfair Display"/>
              </a:rPr>
              <a:t>Part III: Compute the fundamental matrix that relates two images</a:t>
            </a:r>
          </a:p>
        </p:txBody>
      </p:sp>
      <p:sp>
        <p:nvSpPr>
          <p:cNvPr id="365" name="Shape 365"/>
          <p:cNvSpPr txBox="1"/>
          <p:nvPr/>
        </p:nvSpPr>
        <p:spPr>
          <a:xfrm>
            <a:off x="650250" y="1206350"/>
            <a:ext cx="5134500" cy="393600"/>
          </a:xfrm>
          <a:prstGeom prst="rect">
            <a:avLst/>
          </a:prstGeom>
          <a:noFill/>
          <a:ln>
            <a:noFill/>
          </a:ln>
        </p:spPr>
        <p:txBody>
          <a:bodyPr anchorCtr="0" anchor="t" bIns="91425" lIns="91425" rIns="91425" tIns="91425">
            <a:noAutofit/>
          </a:bodyPr>
          <a:lstStyle/>
          <a:p>
            <a:pPr lvl="0" rtl="0">
              <a:spcBef>
                <a:spcPts val="0"/>
              </a:spcBef>
              <a:buNone/>
            </a:pPr>
            <a:r>
              <a:rPr lang="es" sz="1300"/>
              <a:t>We can find epipolar lines between related images</a:t>
            </a:r>
          </a:p>
          <a:p>
            <a:pPr lvl="0" rtl="0">
              <a:spcBef>
                <a:spcPts val="0"/>
              </a:spcBef>
              <a:buNone/>
            </a:pPr>
            <a:r>
              <a:t/>
            </a:r>
            <a:endParaRPr sz="1300"/>
          </a:p>
          <a:p>
            <a:pPr lvl="0" rtl="0">
              <a:spcBef>
                <a:spcPts val="0"/>
              </a:spcBef>
              <a:buNone/>
            </a:pPr>
            <a:r>
              <a:t/>
            </a:r>
            <a:endParaRPr sz="1300"/>
          </a:p>
          <a:p>
            <a:pPr indent="-311150" lvl="0" marL="457200" rtl="0">
              <a:spcBef>
                <a:spcPts val="0"/>
              </a:spcBef>
              <a:buSzPct val="100000"/>
              <a:buAutoNum type="arabicPeriod"/>
            </a:pPr>
            <a:r>
              <a:rPr lang="es" sz="1300"/>
              <a:t>Find the Keypoints</a:t>
            </a:r>
          </a:p>
          <a:p>
            <a:pPr indent="-311150" lvl="0" marL="457200" rtl="0">
              <a:spcBef>
                <a:spcPts val="0"/>
              </a:spcBef>
              <a:buSzPct val="100000"/>
              <a:buAutoNum type="arabicPeriod"/>
            </a:pPr>
            <a:r>
              <a:rPr lang="es" sz="1300"/>
              <a:t>Apply Ransac</a:t>
            </a:r>
          </a:p>
          <a:p>
            <a:pPr indent="-311150" lvl="0" marL="457200" rtl="0">
              <a:spcBef>
                <a:spcPts val="0"/>
              </a:spcBef>
              <a:buSzPct val="100000"/>
              <a:buAutoNum type="arabicPeriod"/>
            </a:pPr>
            <a:r>
              <a:rPr lang="es" sz="1300"/>
              <a:t>Compute 8th point Algorithm</a:t>
            </a:r>
          </a:p>
          <a:p>
            <a:pPr indent="-311150" lvl="0" marL="457200" rtl="0">
              <a:spcBef>
                <a:spcPts val="0"/>
              </a:spcBef>
              <a:buSzPct val="100000"/>
              <a:buAutoNum type="arabicPeriod"/>
            </a:pPr>
            <a:r>
              <a:rPr lang="es" sz="1300"/>
              <a:t>Choose 3 random points to compute the epipolar lines</a:t>
            </a:r>
          </a:p>
          <a:p>
            <a:pPr lvl="0" rtl="0">
              <a:spcBef>
                <a:spcPts val="0"/>
              </a:spcBef>
              <a:buNone/>
            </a:pPr>
            <a:r>
              <a:t/>
            </a:r>
            <a:endParaRPr b="1" sz="1300">
              <a:solidFill>
                <a:srgbClr val="351C75"/>
              </a:solidFill>
            </a:endParaRPr>
          </a:p>
        </p:txBody>
      </p:sp>
      <p:sp>
        <p:nvSpPr>
          <p:cNvPr id="366" name="Shape 36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cxnSp>
        <p:nvCxnSpPr>
          <p:cNvPr id="371" name="Shape 371"/>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372" name="Shape 372"/>
          <p:cNvSpPr txBox="1"/>
          <p:nvPr/>
        </p:nvSpPr>
        <p:spPr>
          <a:xfrm>
            <a:off x="2578475" y="4434950"/>
            <a:ext cx="234600" cy="47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373" name="Shape 373"/>
          <p:cNvSpPr txBox="1"/>
          <p:nvPr/>
        </p:nvSpPr>
        <p:spPr>
          <a:xfrm>
            <a:off x="602825" y="599100"/>
            <a:ext cx="5134500" cy="393600"/>
          </a:xfrm>
          <a:prstGeom prst="rect">
            <a:avLst/>
          </a:prstGeom>
          <a:noFill/>
          <a:ln>
            <a:noFill/>
          </a:ln>
        </p:spPr>
        <p:txBody>
          <a:bodyPr anchorCtr="0" anchor="t" bIns="91425" lIns="91425" rIns="91425" tIns="91425">
            <a:noAutofit/>
          </a:bodyPr>
          <a:lstStyle/>
          <a:p>
            <a:pPr lvl="0" rtl="0">
              <a:spcBef>
                <a:spcPts val="0"/>
              </a:spcBef>
              <a:buNone/>
            </a:pPr>
            <a:r>
              <a:rPr b="1" lang="es" sz="1300">
                <a:solidFill>
                  <a:srgbClr val="351C75"/>
                </a:solidFill>
                <a:latin typeface="Playfair Display"/>
                <a:ea typeface="Playfair Display"/>
                <a:cs typeface="Playfair Display"/>
                <a:sym typeface="Playfair Display"/>
              </a:rPr>
              <a:t>Fundamental Matrix, Applications</a:t>
            </a: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374" name="Shape 374"/>
          <p:cNvSpPr txBox="1"/>
          <p:nvPr/>
        </p:nvSpPr>
        <p:spPr>
          <a:xfrm>
            <a:off x="152400" y="152400"/>
            <a:ext cx="8075400" cy="510900"/>
          </a:xfrm>
          <a:prstGeom prst="rect">
            <a:avLst/>
          </a:prstGeom>
          <a:noFill/>
          <a:ln>
            <a:noFill/>
          </a:ln>
        </p:spPr>
        <p:txBody>
          <a:bodyPr anchorCtr="0" anchor="ctr" bIns="91425" lIns="91425" rIns="91425" tIns="91425">
            <a:noAutofit/>
          </a:bodyPr>
          <a:lstStyle/>
          <a:p>
            <a:pPr lvl="0" rtl="0">
              <a:spcBef>
                <a:spcPts val="0"/>
              </a:spcBef>
              <a:buNone/>
            </a:pPr>
            <a:r>
              <a:rPr b="1" lang="es" sz="2000">
                <a:solidFill>
                  <a:srgbClr val="351C75"/>
                </a:solidFill>
                <a:latin typeface="Playfair Display"/>
                <a:ea typeface="Playfair Display"/>
                <a:cs typeface="Playfair Display"/>
                <a:sym typeface="Playfair Display"/>
              </a:rPr>
              <a:t>Part III: Compute the fundamental matrix that relates two images</a:t>
            </a:r>
          </a:p>
        </p:txBody>
      </p:sp>
      <p:sp>
        <p:nvSpPr>
          <p:cNvPr id="375" name="Shape 375"/>
          <p:cNvSpPr txBox="1"/>
          <p:nvPr/>
        </p:nvSpPr>
        <p:spPr>
          <a:xfrm>
            <a:off x="650250" y="1206350"/>
            <a:ext cx="5134500" cy="393600"/>
          </a:xfrm>
          <a:prstGeom prst="rect">
            <a:avLst/>
          </a:prstGeom>
          <a:noFill/>
          <a:ln>
            <a:noFill/>
          </a:ln>
        </p:spPr>
        <p:txBody>
          <a:bodyPr anchorCtr="0" anchor="t" bIns="91425" lIns="91425" rIns="91425" tIns="91425">
            <a:noAutofit/>
          </a:bodyPr>
          <a:lstStyle/>
          <a:p>
            <a:pPr lvl="0" rtl="0">
              <a:spcBef>
                <a:spcPts val="0"/>
              </a:spcBef>
              <a:buNone/>
            </a:pPr>
            <a:r>
              <a:rPr lang="es" sz="1300"/>
              <a:t>We can find the same point between related images</a:t>
            </a:r>
          </a:p>
          <a:p>
            <a:pPr lvl="0" rtl="0">
              <a:spcBef>
                <a:spcPts val="0"/>
              </a:spcBef>
              <a:buNone/>
            </a:pPr>
            <a:r>
              <a:t/>
            </a:r>
            <a:endParaRPr sz="1300"/>
          </a:p>
          <a:p>
            <a:pPr lvl="0" rtl="0">
              <a:spcBef>
                <a:spcPts val="0"/>
              </a:spcBef>
              <a:buNone/>
            </a:pPr>
            <a:r>
              <a:t/>
            </a:r>
            <a:endParaRPr sz="1300"/>
          </a:p>
          <a:p>
            <a:pPr indent="-311150" lvl="0" marL="457200" rtl="0">
              <a:spcBef>
                <a:spcPts val="0"/>
              </a:spcBef>
              <a:buSzPct val="100000"/>
              <a:buAutoNum type="arabicPeriod"/>
            </a:pPr>
            <a:r>
              <a:rPr lang="es" sz="1300"/>
              <a:t>Find the Keypoints</a:t>
            </a:r>
          </a:p>
          <a:p>
            <a:pPr indent="-311150" lvl="0" marL="457200" rtl="0">
              <a:spcBef>
                <a:spcPts val="0"/>
              </a:spcBef>
              <a:buSzPct val="100000"/>
              <a:buAutoNum type="arabicPeriod"/>
            </a:pPr>
            <a:r>
              <a:rPr lang="es" sz="1300"/>
              <a:t>Apply Ransac</a:t>
            </a:r>
          </a:p>
          <a:p>
            <a:pPr indent="-311150" lvl="0" marL="457200" rtl="0">
              <a:spcBef>
                <a:spcPts val="0"/>
              </a:spcBef>
              <a:buSzPct val="100000"/>
              <a:buAutoNum type="arabicPeriod"/>
            </a:pPr>
            <a:r>
              <a:rPr lang="es" sz="1300"/>
              <a:t>Compute 8th point Algorithm</a:t>
            </a:r>
          </a:p>
          <a:p>
            <a:pPr indent="-311150" lvl="0" marL="457200" rtl="0">
              <a:spcBef>
                <a:spcPts val="0"/>
              </a:spcBef>
              <a:buSzPct val="100000"/>
              <a:buAutoNum type="arabicPeriod"/>
            </a:pPr>
            <a:r>
              <a:rPr lang="es" sz="1300"/>
              <a:t>Choose 3 random points to compute the epipolar lines</a:t>
            </a: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pic>
        <p:nvPicPr>
          <p:cNvPr id="376" name="Shape 376"/>
          <p:cNvPicPr preferRelativeResize="0"/>
          <p:nvPr/>
        </p:nvPicPr>
        <p:blipFill>
          <a:blip r:embed="rId3">
            <a:alphaModFix/>
          </a:blip>
          <a:stretch>
            <a:fillRect/>
          </a:stretch>
        </p:blipFill>
        <p:spPr>
          <a:xfrm>
            <a:off x="1237650" y="2865570"/>
            <a:ext cx="3299350" cy="2201724"/>
          </a:xfrm>
          <a:prstGeom prst="rect">
            <a:avLst/>
          </a:prstGeom>
          <a:noFill/>
          <a:ln>
            <a:noFill/>
          </a:ln>
        </p:spPr>
      </p:pic>
      <p:pic>
        <p:nvPicPr>
          <p:cNvPr id="377" name="Shape 377"/>
          <p:cNvPicPr preferRelativeResize="0"/>
          <p:nvPr/>
        </p:nvPicPr>
        <p:blipFill>
          <a:blip r:embed="rId4">
            <a:alphaModFix/>
          </a:blip>
          <a:stretch>
            <a:fillRect/>
          </a:stretch>
        </p:blipFill>
        <p:spPr>
          <a:xfrm>
            <a:off x="5330379" y="2865574"/>
            <a:ext cx="3325319" cy="2201725"/>
          </a:xfrm>
          <a:prstGeom prst="rect">
            <a:avLst/>
          </a:prstGeom>
          <a:noFill/>
          <a:ln>
            <a:noFill/>
          </a:ln>
        </p:spPr>
      </p:pic>
      <p:sp>
        <p:nvSpPr>
          <p:cNvPr id="378" name="Shape 37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cxnSp>
        <p:nvCxnSpPr>
          <p:cNvPr id="383" name="Shape 383"/>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384" name="Shape 384"/>
          <p:cNvSpPr txBox="1"/>
          <p:nvPr/>
        </p:nvSpPr>
        <p:spPr>
          <a:xfrm>
            <a:off x="2578475" y="4434950"/>
            <a:ext cx="234600" cy="47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385" name="Shape 385"/>
          <p:cNvSpPr txBox="1"/>
          <p:nvPr/>
        </p:nvSpPr>
        <p:spPr>
          <a:xfrm>
            <a:off x="602825" y="599100"/>
            <a:ext cx="5134500" cy="393600"/>
          </a:xfrm>
          <a:prstGeom prst="rect">
            <a:avLst/>
          </a:prstGeom>
          <a:noFill/>
          <a:ln>
            <a:noFill/>
          </a:ln>
        </p:spPr>
        <p:txBody>
          <a:bodyPr anchorCtr="0" anchor="t" bIns="91425" lIns="91425" rIns="91425" tIns="91425">
            <a:noAutofit/>
          </a:bodyPr>
          <a:lstStyle/>
          <a:p>
            <a:pPr lvl="0" rtl="0">
              <a:spcBef>
                <a:spcPts val="0"/>
              </a:spcBef>
              <a:buNone/>
            </a:pPr>
            <a:r>
              <a:rPr b="1" lang="es" sz="1300">
                <a:solidFill>
                  <a:srgbClr val="351C75"/>
                </a:solidFill>
                <a:latin typeface="Playfair Display"/>
                <a:ea typeface="Playfair Display"/>
                <a:cs typeface="Playfair Display"/>
                <a:sym typeface="Playfair Display"/>
              </a:rPr>
              <a:t>Fundamental Matrix, Photo Sequencing</a:t>
            </a: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386" name="Shape 386"/>
          <p:cNvSpPr txBox="1"/>
          <p:nvPr/>
        </p:nvSpPr>
        <p:spPr>
          <a:xfrm>
            <a:off x="152400" y="152400"/>
            <a:ext cx="8075400" cy="510900"/>
          </a:xfrm>
          <a:prstGeom prst="rect">
            <a:avLst/>
          </a:prstGeom>
          <a:noFill/>
          <a:ln>
            <a:noFill/>
          </a:ln>
        </p:spPr>
        <p:txBody>
          <a:bodyPr anchorCtr="0" anchor="ctr" bIns="91425" lIns="91425" rIns="91425" tIns="91425">
            <a:noAutofit/>
          </a:bodyPr>
          <a:lstStyle/>
          <a:p>
            <a:pPr lvl="0" rtl="0">
              <a:spcBef>
                <a:spcPts val="0"/>
              </a:spcBef>
              <a:buNone/>
            </a:pPr>
            <a:r>
              <a:rPr b="1" lang="es" sz="2000">
                <a:solidFill>
                  <a:srgbClr val="351C75"/>
                </a:solidFill>
                <a:latin typeface="Playfair Display"/>
                <a:ea typeface="Playfair Display"/>
                <a:cs typeface="Playfair Display"/>
                <a:sym typeface="Playfair Display"/>
              </a:rPr>
              <a:t>Part III: Compute the fundamental matrix that relates two images</a:t>
            </a:r>
          </a:p>
        </p:txBody>
      </p:sp>
      <p:sp>
        <p:nvSpPr>
          <p:cNvPr id="387" name="Shape 387"/>
          <p:cNvSpPr txBox="1"/>
          <p:nvPr/>
        </p:nvSpPr>
        <p:spPr>
          <a:xfrm>
            <a:off x="650250" y="1206350"/>
            <a:ext cx="5134500" cy="393600"/>
          </a:xfrm>
          <a:prstGeom prst="rect">
            <a:avLst/>
          </a:prstGeom>
          <a:noFill/>
          <a:ln>
            <a:noFill/>
          </a:ln>
        </p:spPr>
        <p:txBody>
          <a:bodyPr anchorCtr="0" anchor="t" bIns="91425" lIns="91425" rIns="91425" tIns="91425">
            <a:noAutofit/>
          </a:bodyPr>
          <a:lstStyle/>
          <a:p>
            <a:pPr lvl="0" rtl="0">
              <a:spcBef>
                <a:spcPts val="0"/>
              </a:spcBef>
              <a:buNone/>
            </a:pPr>
            <a:r>
              <a:rPr lang="es" sz="1300"/>
              <a:t>Order temporally a set of images</a:t>
            </a:r>
          </a:p>
          <a:p>
            <a:pPr lvl="0" rtl="0">
              <a:spcBef>
                <a:spcPts val="0"/>
              </a:spcBef>
              <a:buNone/>
            </a:pPr>
            <a:r>
              <a:t/>
            </a:r>
            <a:endParaRPr sz="1300"/>
          </a:p>
          <a:p>
            <a:pPr indent="-311150" lvl="0" marL="457200" rtl="0">
              <a:spcBef>
                <a:spcPts val="0"/>
              </a:spcBef>
              <a:buSzPct val="100000"/>
              <a:buAutoNum type="arabicPeriod"/>
            </a:pPr>
            <a:r>
              <a:rPr lang="es" sz="1300"/>
              <a:t>Pick manually a point in the reference image</a:t>
            </a:r>
          </a:p>
          <a:p>
            <a:pPr indent="-311150" lvl="0" marL="457200" rtl="0">
              <a:spcBef>
                <a:spcPts val="0"/>
              </a:spcBef>
              <a:buSzPct val="100000"/>
              <a:buAutoNum type="arabicPeriod"/>
            </a:pPr>
            <a:r>
              <a:rPr lang="es" sz="1300"/>
              <a:t>Compute the fundamental matrix between the images and the reference</a:t>
            </a:r>
          </a:p>
          <a:p>
            <a:pPr indent="-311150" lvl="0" marL="457200" rtl="0">
              <a:spcBef>
                <a:spcPts val="0"/>
              </a:spcBef>
              <a:buSzPct val="100000"/>
              <a:buAutoNum type="arabicPeriod"/>
            </a:pPr>
            <a:r>
              <a:rPr lang="es" sz="1300"/>
              <a:t>The intersection between the different epipolar lines gives the time-order</a:t>
            </a: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pic>
        <p:nvPicPr>
          <p:cNvPr id="388" name="Shape 388"/>
          <p:cNvPicPr preferRelativeResize="0"/>
          <p:nvPr/>
        </p:nvPicPr>
        <p:blipFill>
          <a:blip r:embed="rId3">
            <a:alphaModFix/>
          </a:blip>
          <a:stretch>
            <a:fillRect/>
          </a:stretch>
        </p:blipFill>
        <p:spPr>
          <a:xfrm>
            <a:off x="4412912" y="2717000"/>
            <a:ext cx="2790825" cy="2190750"/>
          </a:xfrm>
          <a:prstGeom prst="rect">
            <a:avLst/>
          </a:prstGeom>
          <a:noFill/>
          <a:ln>
            <a:noFill/>
          </a:ln>
        </p:spPr>
      </p:pic>
      <p:sp>
        <p:nvSpPr>
          <p:cNvPr id="389" name="Shape 38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Shape 74"/>
          <p:cNvSpPr txBox="1"/>
          <p:nvPr/>
        </p:nvSpPr>
        <p:spPr>
          <a:xfrm>
            <a:off x="179100" y="312575"/>
            <a:ext cx="6710700" cy="580800"/>
          </a:xfrm>
          <a:prstGeom prst="rect">
            <a:avLst/>
          </a:prstGeom>
          <a:noFill/>
          <a:ln>
            <a:noFill/>
          </a:ln>
        </p:spPr>
        <p:txBody>
          <a:bodyPr anchorCtr="0" anchor="ctr" bIns="91425" lIns="91425" rIns="91425" tIns="91425">
            <a:noAutofit/>
          </a:bodyPr>
          <a:lstStyle/>
          <a:p>
            <a:pPr lvl="0" rtl="0">
              <a:spcBef>
                <a:spcPts val="0"/>
              </a:spcBef>
              <a:buClr>
                <a:schemeClr val="dk1"/>
              </a:buClr>
              <a:buSzPct val="44000"/>
              <a:buFont typeface="Arial"/>
              <a:buNone/>
            </a:pPr>
            <a:r>
              <a:rPr b="1" lang="es" sz="2500">
                <a:solidFill>
                  <a:srgbClr val="351C75"/>
                </a:solidFill>
                <a:latin typeface="Playfair Display"/>
                <a:ea typeface="Playfair Display"/>
                <a:cs typeface="Playfair Display"/>
                <a:sym typeface="Playfair Display"/>
              </a:rPr>
              <a:t>Project Overview</a:t>
            </a:r>
          </a:p>
        </p:txBody>
      </p:sp>
      <p:sp>
        <p:nvSpPr>
          <p:cNvPr id="75" name="Shape 75"/>
          <p:cNvSpPr txBox="1"/>
          <p:nvPr/>
        </p:nvSpPr>
        <p:spPr>
          <a:xfrm>
            <a:off x="2578475" y="4434950"/>
            <a:ext cx="234600" cy="472800"/>
          </a:xfrm>
          <a:prstGeom prst="rect">
            <a:avLst/>
          </a:prstGeom>
          <a:noFill/>
          <a:ln>
            <a:noFill/>
          </a:ln>
        </p:spPr>
        <p:txBody>
          <a:bodyPr anchorCtr="0" anchor="t" bIns="91425" lIns="91425" rIns="91425" tIns="91425">
            <a:noAutofit/>
          </a:bodyPr>
          <a:lstStyle/>
          <a:p>
            <a:pPr lvl="0" rtl="0">
              <a:spcBef>
                <a:spcPts val="0"/>
              </a:spcBef>
              <a:buNone/>
            </a:pPr>
            <a:r>
              <a:t/>
            </a:r>
            <a:endParaRPr/>
          </a:p>
        </p:txBody>
      </p:sp>
      <p:cxnSp>
        <p:nvCxnSpPr>
          <p:cNvPr id="76" name="Shape 76"/>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77" name="Shape 77"/>
          <p:cNvSpPr txBox="1"/>
          <p:nvPr/>
        </p:nvSpPr>
        <p:spPr>
          <a:xfrm>
            <a:off x="579900" y="1165275"/>
            <a:ext cx="7984200" cy="472800"/>
          </a:xfrm>
          <a:prstGeom prst="rect">
            <a:avLst/>
          </a:prstGeom>
          <a:noFill/>
          <a:ln>
            <a:noFill/>
          </a:ln>
        </p:spPr>
        <p:txBody>
          <a:bodyPr anchorCtr="0" anchor="t" bIns="91425" lIns="91425" rIns="91425" tIns="91425">
            <a:noAutofit/>
          </a:bodyPr>
          <a:lstStyle/>
          <a:p>
            <a:pPr lvl="0" rtl="0">
              <a:spcBef>
                <a:spcPts val="0"/>
              </a:spcBef>
              <a:buNone/>
            </a:pPr>
            <a:r>
              <a:rPr lang="es"/>
              <a:t>A big number of applications can be developed by using basic 3D techniques and approaches.</a:t>
            </a:r>
          </a:p>
        </p:txBody>
      </p:sp>
      <p:pic>
        <p:nvPicPr>
          <p:cNvPr id="78" name="Shape 78"/>
          <p:cNvPicPr preferRelativeResize="0"/>
          <p:nvPr/>
        </p:nvPicPr>
        <p:blipFill rotWithShape="1">
          <a:blip r:embed="rId3">
            <a:alphaModFix/>
          </a:blip>
          <a:srcRect b="4579" l="1204" r="1622" t="9656"/>
          <a:stretch/>
        </p:blipFill>
        <p:spPr>
          <a:xfrm>
            <a:off x="2217125" y="3017150"/>
            <a:ext cx="4098499" cy="1703674"/>
          </a:xfrm>
          <a:prstGeom prst="rect">
            <a:avLst/>
          </a:prstGeom>
          <a:noFill/>
          <a:ln>
            <a:noFill/>
          </a:ln>
        </p:spPr>
      </p:pic>
      <p:pic>
        <p:nvPicPr>
          <p:cNvPr id="79" name="Shape 79"/>
          <p:cNvPicPr preferRelativeResize="0"/>
          <p:nvPr/>
        </p:nvPicPr>
        <p:blipFill rotWithShape="1">
          <a:blip r:embed="rId4">
            <a:alphaModFix/>
          </a:blip>
          <a:srcRect b="9863" l="71417" r="0" t="50298"/>
          <a:stretch/>
        </p:blipFill>
        <p:spPr>
          <a:xfrm>
            <a:off x="2227550" y="1591337"/>
            <a:ext cx="1919300" cy="1324275"/>
          </a:xfrm>
          <a:prstGeom prst="rect">
            <a:avLst/>
          </a:prstGeom>
          <a:noFill/>
          <a:ln>
            <a:noFill/>
          </a:ln>
        </p:spPr>
      </p:pic>
      <p:pic>
        <p:nvPicPr>
          <p:cNvPr id="80" name="Shape 80"/>
          <p:cNvPicPr preferRelativeResize="0"/>
          <p:nvPr/>
        </p:nvPicPr>
        <p:blipFill>
          <a:blip r:embed="rId5">
            <a:alphaModFix/>
          </a:blip>
          <a:stretch>
            <a:fillRect/>
          </a:stretch>
        </p:blipFill>
        <p:spPr>
          <a:xfrm>
            <a:off x="602824" y="1508599"/>
            <a:ext cx="1556024" cy="1036224"/>
          </a:xfrm>
          <a:prstGeom prst="rect">
            <a:avLst/>
          </a:prstGeom>
          <a:noFill/>
          <a:ln>
            <a:noFill/>
          </a:ln>
        </p:spPr>
      </p:pic>
      <p:pic>
        <p:nvPicPr>
          <p:cNvPr descr="Translation.png" id="81" name="Shape 81"/>
          <p:cNvPicPr preferRelativeResize="0"/>
          <p:nvPr/>
        </p:nvPicPr>
        <p:blipFill rotWithShape="1">
          <a:blip r:embed="rId6">
            <a:alphaModFix/>
          </a:blip>
          <a:srcRect b="59" l="0" r="0" t="49"/>
          <a:stretch/>
        </p:blipFill>
        <p:spPr>
          <a:xfrm>
            <a:off x="602825" y="2544825"/>
            <a:ext cx="1556009" cy="1036225"/>
          </a:xfrm>
          <a:prstGeom prst="rect">
            <a:avLst/>
          </a:prstGeom>
          <a:noFill/>
          <a:ln>
            <a:noFill/>
          </a:ln>
        </p:spPr>
      </p:pic>
      <p:pic>
        <p:nvPicPr>
          <p:cNvPr descr="Rotation.png" id="82" name="Shape 82"/>
          <p:cNvPicPr preferRelativeResize="0"/>
          <p:nvPr/>
        </p:nvPicPr>
        <p:blipFill rotWithShape="1">
          <a:blip r:embed="rId7">
            <a:alphaModFix/>
          </a:blip>
          <a:srcRect b="9717" l="0" r="0" t="9709"/>
          <a:stretch/>
        </p:blipFill>
        <p:spPr>
          <a:xfrm>
            <a:off x="602826" y="3581049"/>
            <a:ext cx="1555999" cy="1036201"/>
          </a:xfrm>
          <a:prstGeom prst="rect">
            <a:avLst/>
          </a:prstGeom>
          <a:noFill/>
          <a:ln>
            <a:noFill/>
          </a:ln>
        </p:spPr>
      </p:pic>
      <p:pic>
        <p:nvPicPr>
          <p:cNvPr id="83" name="Shape 83"/>
          <p:cNvPicPr preferRelativeResize="0"/>
          <p:nvPr/>
        </p:nvPicPr>
        <p:blipFill>
          <a:blip r:embed="rId8">
            <a:alphaModFix/>
          </a:blip>
          <a:stretch>
            <a:fillRect/>
          </a:stretch>
        </p:blipFill>
        <p:spPr>
          <a:xfrm>
            <a:off x="6373925" y="3017159"/>
            <a:ext cx="2538975" cy="1597565"/>
          </a:xfrm>
          <a:prstGeom prst="rect">
            <a:avLst/>
          </a:prstGeom>
          <a:noFill/>
          <a:ln>
            <a:noFill/>
          </a:ln>
        </p:spPr>
      </p:pic>
      <p:pic>
        <p:nvPicPr>
          <p:cNvPr id="84" name="Shape 84"/>
          <p:cNvPicPr preferRelativeResize="0"/>
          <p:nvPr/>
        </p:nvPicPr>
        <p:blipFill>
          <a:blip r:embed="rId9">
            <a:alphaModFix/>
          </a:blip>
          <a:stretch>
            <a:fillRect/>
          </a:stretch>
        </p:blipFill>
        <p:spPr>
          <a:xfrm>
            <a:off x="4335825" y="1645240"/>
            <a:ext cx="2401573" cy="1216494"/>
          </a:xfrm>
          <a:prstGeom prst="rect">
            <a:avLst/>
          </a:prstGeom>
          <a:noFill/>
          <a:ln>
            <a:noFill/>
          </a:ln>
        </p:spPr>
      </p:pic>
      <p:pic>
        <p:nvPicPr>
          <p:cNvPr id="85" name="Shape 85"/>
          <p:cNvPicPr preferRelativeResize="0"/>
          <p:nvPr/>
        </p:nvPicPr>
        <p:blipFill>
          <a:blip r:embed="rId10">
            <a:alphaModFix/>
          </a:blip>
          <a:stretch>
            <a:fillRect/>
          </a:stretch>
        </p:blipFill>
        <p:spPr>
          <a:xfrm>
            <a:off x="6769147" y="1645250"/>
            <a:ext cx="2144002" cy="1216474"/>
          </a:xfrm>
          <a:prstGeom prst="rect">
            <a:avLst/>
          </a:prstGeom>
          <a:noFill/>
          <a:ln>
            <a:noFill/>
          </a:ln>
        </p:spPr>
      </p:pic>
      <p:sp>
        <p:nvSpPr>
          <p:cNvPr id="86" name="Shape 8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
              <a:t>‹#›</a:t>
            </a:fld>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cxnSp>
        <p:nvCxnSpPr>
          <p:cNvPr id="394" name="Shape 394"/>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395" name="Shape 395"/>
          <p:cNvSpPr txBox="1"/>
          <p:nvPr/>
        </p:nvSpPr>
        <p:spPr>
          <a:xfrm>
            <a:off x="2578475" y="4434950"/>
            <a:ext cx="234600" cy="47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396" name="Shape 396"/>
          <p:cNvSpPr txBox="1"/>
          <p:nvPr/>
        </p:nvSpPr>
        <p:spPr>
          <a:xfrm>
            <a:off x="602825" y="599100"/>
            <a:ext cx="5134500" cy="393600"/>
          </a:xfrm>
          <a:prstGeom prst="rect">
            <a:avLst/>
          </a:prstGeom>
          <a:noFill/>
          <a:ln>
            <a:noFill/>
          </a:ln>
        </p:spPr>
        <p:txBody>
          <a:bodyPr anchorCtr="0" anchor="t" bIns="91425" lIns="91425" rIns="91425" tIns="91425">
            <a:noAutofit/>
          </a:bodyPr>
          <a:lstStyle/>
          <a:p>
            <a:pPr lvl="0" rtl="0">
              <a:spcBef>
                <a:spcPts val="0"/>
              </a:spcBef>
              <a:buNone/>
            </a:pPr>
            <a:r>
              <a:rPr b="1" lang="es" sz="1300">
                <a:solidFill>
                  <a:srgbClr val="351C75"/>
                </a:solidFill>
                <a:latin typeface="Playfair Display"/>
                <a:ea typeface="Playfair Display"/>
                <a:cs typeface="Playfair Display"/>
                <a:sym typeface="Playfair Display"/>
              </a:rPr>
              <a:t>Fundamental Matrix, Photo Sequencing</a:t>
            </a: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397" name="Shape 397"/>
          <p:cNvSpPr txBox="1"/>
          <p:nvPr/>
        </p:nvSpPr>
        <p:spPr>
          <a:xfrm>
            <a:off x="152400" y="152400"/>
            <a:ext cx="8075400" cy="510900"/>
          </a:xfrm>
          <a:prstGeom prst="rect">
            <a:avLst/>
          </a:prstGeom>
          <a:noFill/>
          <a:ln>
            <a:noFill/>
          </a:ln>
        </p:spPr>
        <p:txBody>
          <a:bodyPr anchorCtr="0" anchor="ctr" bIns="91425" lIns="91425" rIns="91425" tIns="91425">
            <a:noAutofit/>
          </a:bodyPr>
          <a:lstStyle/>
          <a:p>
            <a:pPr lvl="0" rtl="0">
              <a:spcBef>
                <a:spcPts val="0"/>
              </a:spcBef>
              <a:buNone/>
            </a:pPr>
            <a:r>
              <a:rPr b="1" lang="es" sz="2000">
                <a:solidFill>
                  <a:srgbClr val="351C75"/>
                </a:solidFill>
                <a:latin typeface="Playfair Display"/>
                <a:ea typeface="Playfair Display"/>
                <a:cs typeface="Playfair Display"/>
                <a:sym typeface="Playfair Display"/>
              </a:rPr>
              <a:t>Part III: Compute the fundamental matrix that relates two images</a:t>
            </a:r>
          </a:p>
        </p:txBody>
      </p:sp>
      <p:pic>
        <p:nvPicPr>
          <p:cNvPr id="398" name="Shape 398"/>
          <p:cNvPicPr preferRelativeResize="0"/>
          <p:nvPr/>
        </p:nvPicPr>
        <p:blipFill>
          <a:blip r:embed="rId3">
            <a:alphaModFix/>
          </a:blip>
          <a:stretch>
            <a:fillRect/>
          </a:stretch>
        </p:blipFill>
        <p:spPr>
          <a:xfrm>
            <a:off x="3425012" y="2612762"/>
            <a:ext cx="4276725" cy="2390775"/>
          </a:xfrm>
          <a:prstGeom prst="rect">
            <a:avLst/>
          </a:prstGeom>
          <a:noFill/>
          <a:ln>
            <a:noFill/>
          </a:ln>
        </p:spPr>
      </p:pic>
      <p:sp>
        <p:nvSpPr>
          <p:cNvPr id="399" name="Shape 399"/>
          <p:cNvSpPr txBox="1"/>
          <p:nvPr/>
        </p:nvSpPr>
        <p:spPr>
          <a:xfrm>
            <a:off x="650250" y="1206350"/>
            <a:ext cx="5134500" cy="393600"/>
          </a:xfrm>
          <a:prstGeom prst="rect">
            <a:avLst/>
          </a:prstGeom>
          <a:noFill/>
          <a:ln>
            <a:noFill/>
          </a:ln>
        </p:spPr>
        <p:txBody>
          <a:bodyPr anchorCtr="0" anchor="t" bIns="91425" lIns="91425" rIns="91425" tIns="91425">
            <a:noAutofit/>
          </a:bodyPr>
          <a:lstStyle/>
          <a:p>
            <a:pPr lvl="0" rtl="0">
              <a:spcBef>
                <a:spcPts val="0"/>
              </a:spcBef>
              <a:buNone/>
            </a:pPr>
            <a:r>
              <a:rPr lang="es" sz="1300"/>
              <a:t>Order temporally a set of images</a:t>
            </a:r>
          </a:p>
          <a:p>
            <a:pPr lvl="0" rtl="0">
              <a:spcBef>
                <a:spcPts val="0"/>
              </a:spcBef>
              <a:buNone/>
            </a:pPr>
            <a:r>
              <a:t/>
            </a:r>
            <a:endParaRPr sz="1300"/>
          </a:p>
          <a:p>
            <a:pPr indent="-311150" lvl="0" marL="457200" rtl="0">
              <a:spcBef>
                <a:spcPts val="0"/>
              </a:spcBef>
              <a:buSzPct val="100000"/>
              <a:buAutoNum type="arabicPeriod"/>
            </a:pPr>
            <a:r>
              <a:rPr lang="es" sz="1300"/>
              <a:t>Pick manually a point in the reference image</a:t>
            </a:r>
          </a:p>
          <a:p>
            <a:pPr indent="-311150" lvl="0" marL="457200" rtl="0">
              <a:spcBef>
                <a:spcPts val="0"/>
              </a:spcBef>
              <a:buSzPct val="100000"/>
              <a:buAutoNum type="arabicPeriod"/>
            </a:pPr>
            <a:r>
              <a:rPr lang="es" sz="1300"/>
              <a:t>Compute the fundamental matrix between the images and the reference</a:t>
            </a:r>
          </a:p>
          <a:p>
            <a:pPr indent="-311150" lvl="0" marL="457200" rtl="0">
              <a:spcBef>
                <a:spcPts val="0"/>
              </a:spcBef>
              <a:buSzPct val="100000"/>
              <a:buAutoNum type="arabicPeriod"/>
            </a:pPr>
            <a:r>
              <a:rPr lang="es" sz="1300"/>
              <a:t>The intersection between the different epipolar lines gives the time-order</a:t>
            </a: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400" name="Shape 40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cxnSp>
        <p:nvCxnSpPr>
          <p:cNvPr id="405" name="Shape 405"/>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406" name="Shape 406"/>
          <p:cNvSpPr txBox="1"/>
          <p:nvPr/>
        </p:nvSpPr>
        <p:spPr>
          <a:xfrm>
            <a:off x="2578475" y="4434950"/>
            <a:ext cx="234600" cy="47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407" name="Shape 407"/>
          <p:cNvSpPr txBox="1"/>
          <p:nvPr/>
        </p:nvSpPr>
        <p:spPr>
          <a:xfrm>
            <a:off x="602825" y="599100"/>
            <a:ext cx="5134500" cy="393600"/>
          </a:xfrm>
          <a:prstGeom prst="rect">
            <a:avLst/>
          </a:prstGeom>
          <a:noFill/>
          <a:ln>
            <a:noFill/>
          </a:ln>
        </p:spPr>
        <p:txBody>
          <a:bodyPr anchorCtr="0" anchor="t" bIns="91425" lIns="91425" rIns="91425" tIns="91425">
            <a:noAutofit/>
          </a:bodyPr>
          <a:lstStyle/>
          <a:p>
            <a:pPr lvl="0" rtl="0">
              <a:spcBef>
                <a:spcPts val="0"/>
              </a:spcBef>
              <a:buNone/>
            </a:pPr>
            <a:r>
              <a:rPr b="1" lang="es" sz="1300">
                <a:solidFill>
                  <a:srgbClr val="351C75"/>
                </a:solidFill>
                <a:latin typeface="Playfair Display"/>
                <a:ea typeface="Playfair Display"/>
                <a:cs typeface="Playfair Display"/>
                <a:sym typeface="Playfair Display"/>
              </a:rPr>
              <a:t>Fundamental Matrix, Photo Sequencing</a:t>
            </a: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408" name="Shape 408"/>
          <p:cNvSpPr txBox="1"/>
          <p:nvPr/>
        </p:nvSpPr>
        <p:spPr>
          <a:xfrm>
            <a:off x="152400" y="152400"/>
            <a:ext cx="8075400" cy="510900"/>
          </a:xfrm>
          <a:prstGeom prst="rect">
            <a:avLst/>
          </a:prstGeom>
          <a:noFill/>
          <a:ln>
            <a:noFill/>
          </a:ln>
        </p:spPr>
        <p:txBody>
          <a:bodyPr anchorCtr="0" anchor="ctr" bIns="91425" lIns="91425" rIns="91425" tIns="91425">
            <a:noAutofit/>
          </a:bodyPr>
          <a:lstStyle/>
          <a:p>
            <a:pPr lvl="0" rtl="0">
              <a:spcBef>
                <a:spcPts val="0"/>
              </a:spcBef>
              <a:buNone/>
            </a:pPr>
            <a:r>
              <a:rPr b="1" lang="es" sz="2000">
                <a:solidFill>
                  <a:srgbClr val="351C75"/>
                </a:solidFill>
                <a:latin typeface="Playfair Display"/>
                <a:ea typeface="Playfair Display"/>
                <a:cs typeface="Playfair Display"/>
                <a:sym typeface="Playfair Display"/>
              </a:rPr>
              <a:t>Part III: Compute the fundamental matrix that relates two images</a:t>
            </a:r>
          </a:p>
        </p:txBody>
      </p:sp>
      <p:pic>
        <p:nvPicPr>
          <p:cNvPr id="409" name="Shape 409"/>
          <p:cNvPicPr preferRelativeResize="0"/>
          <p:nvPr/>
        </p:nvPicPr>
        <p:blipFill>
          <a:blip r:embed="rId3">
            <a:alphaModFix/>
          </a:blip>
          <a:stretch>
            <a:fillRect/>
          </a:stretch>
        </p:blipFill>
        <p:spPr>
          <a:xfrm>
            <a:off x="3425012" y="2612762"/>
            <a:ext cx="4276725" cy="2390775"/>
          </a:xfrm>
          <a:prstGeom prst="rect">
            <a:avLst/>
          </a:prstGeom>
          <a:noFill/>
          <a:ln>
            <a:noFill/>
          </a:ln>
        </p:spPr>
      </p:pic>
      <p:sp>
        <p:nvSpPr>
          <p:cNvPr id="410" name="Shape 410"/>
          <p:cNvSpPr txBox="1"/>
          <p:nvPr/>
        </p:nvSpPr>
        <p:spPr>
          <a:xfrm>
            <a:off x="650250" y="1206350"/>
            <a:ext cx="5134500" cy="393600"/>
          </a:xfrm>
          <a:prstGeom prst="rect">
            <a:avLst/>
          </a:prstGeom>
          <a:noFill/>
          <a:ln>
            <a:noFill/>
          </a:ln>
        </p:spPr>
        <p:txBody>
          <a:bodyPr anchorCtr="0" anchor="t" bIns="91425" lIns="91425" rIns="91425" tIns="91425">
            <a:noAutofit/>
          </a:bodyPr>
          <a:lstStyle/>
          <a:p>
            <a:pPr lvl="0" rtl="0">
              <a:spcBef>
                <a:spcPts val="0"/>
              </a:spcBef>
              <a:buNone/>
            </a:pPr>
            <a:r>
              <a:rPr lang="es" sz="1300"/>
              <a:t>Order temporally a set of images</a:t>
            </a:r>
          </a:p>
          <a:p>
            <a:pPr lvl="0" rtl="0">
              <a:spcBef>
                <a:spcPts val="0"/>
              </a:spcBef>
              <a:buNone/>
            </a:pPr>
            <a:r>
              <a:t/>
            </a:r>
            <a:endParaRPr sz="1300"/>
          </a:p>
          <a:p>
            <a:pPr indent="-311150" lvl="0" marL="457200" rtl="0">
              <a:spcBef>
                <a:spcPts val="0"/>
              </a:spcBef>
              <a:buSzPct val="100000"/>
              <a:buAutoNum type="arabicPeriod"/>
            </a:pPr>
            <a:r>
              <a:rPr lang="es" sz="1300"/>
              <a:t>Pick manually a point in the reference image</a:t>
            </a:r>
          </a:p>
          <a:p>
            <a:pPr indent="-311150" lvl="0" marL="457200" rtl="0">
              <a:spcBef>
                <a:spcPts val="0"/>
              </a:spcBef>
              <a:buSzPct val="100000"/>
              <a:buAutoNum type="arabicPeriod"/>
            </a:pPr>
            <a:r>
              <a:rPr lang="es" sz="1300"/>
              <a:t>Compute the fundamental matrix between the images and the reference</a:t>
            </a:r>
          </a:p>
          <a:p>
            <a:pPr indent="-311150" lvl="0" marL="457200" rtl="0">
              <a:spcBef>
                <a:spcPts val="0"/>
              </a:spcBef>
              <a:buSzPct val="100000"/>
              <a:buAutoNum type="arabicPeriod"/>
            </a:pPr>
            <a:r>
              <a:rPr lang="es" sz="1300"/>
              <a:t>The intersection between the different epipolar lines gives the time-order</a:t>
            </a:r>
          </a:p>
          <a:p>
            <a:pPr lvl="0" rtl="0">
              <a:spcBef>
                <a:spcPts val="0"/>
              </a:spcBef>
              <a:buNone/>
            </a:pPr>
            <a:r>
              <a:t/>
            </a:r>
            <a:endParaRPr sz="1300"/>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411" name="Shape 41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cxnSp>
        <p:nvCxnSpPr>
          <p:cNvPr id="416" name="Shape 416"/>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417" name="Shape 417"/>
          <p:cNvSpPr txBox="1"/>
          <p:nvPr/>
        </p:nvSpPr>
        <p:spPr>
          <a:xfrm>
            <a:off x="2578475" y="4434950"/>
            <a:ext cx="234600" cy="47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418" name="Shape 418"/>
          <p:cNvSpPr txBox="1"/>
          <p:nvPr/>
        </p:nvSpPr>
        <p:spPr>
          <a:xfrm>
            <a:off x="602825" y="599100"/>
            <a:ext cx="5134500" cy="393600"/>
          </a:xfrm>
          <a:prstGeom prst="rect">
            <a:avLst/>
          </a:prstGeom>
          <a:noFill/>
          <a:ln>
            <a:noFill/>
          </a:ln>
        </p:spPr>
        <p:txBody>
          <a:bodyPr anchorCtr="0" anchor="t" bIns="91425" lIns="91425" rIns="91425" tIns="91425">
            <a:noAutofit/>
          </a:bodyPr>
          <a:lstStyle/>
          <a:p>
            <a:pPr lvl="0" rtl="0">
              <a:spcBef>
                <a:spcPts val="0"/>
              </a:spcBef>
              <a:buNone/>
            </a:pPr>
            <a:r>
              <a:rPr b="1" lang="es" sz="1300">
                <a:solidFill>
                  <a:srgbClr val="351C75"/>
                </a:solidFill>
                <a:latin typeface="Playfair Display"/>
                <a:ea typeface="Playfair Display"/>
                <a:cs typeface="Playfair Display"/>
                <a:sym typeface="Playfair Display"/>
              </a:rPr>
              <a:t>Reconstruction</a:t>
            </a: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419" name="Shape 419"/>
          <p:cNvSpPr txBox="1"/>
          <p:nvPr/>
        </p:nvSpPr>
        <p:spPr>
          <a:xfrm>
            <a:off x="152400" y="152400"/>
            <a:ext cx="8075400" cy="510900"/>
          </a:xfrm>
          <a:prstGeom prst="rect">
            <a:avLst/>
          </a:prstGeom>
          <a:noFill/>
          <a:ln>
            <a:noFill/>
          </a:ln>
        </p:spPr>
        <p:txBody>
          <a:bodyPr anchorCtr="0" anchor="ctr" bIns="91425" lIns="91425" rIns="91425" tIns="91425">
            <a:noAutofit/>
          </a:bodyPr>
          <a:lstStyle/>
          <a:p>
            <a:pPr lvl="0" rtl="0">
              <a:spcBef>
                <a:spcPts val="0"/>
              </a:spcBef>
              <a:buClr>
                <a:schemeClr val="dk1"/>
              </a:buClr>
              <a:buSzPct val="55000"/>
              <a:buFont typeface="Arial"/>
              <a:buNone/>
            </a:pPr>
            <a:r>
              <a:rPr b="1" lang="es" sz="2000">
                <a:solidFill>
                  <a:srgbClr val="351C75"/>
                </a:solidFill>
                <a:latin typeface="Playfair Display"/>
                <a:ea typeface="Playfair Display"/>
                <a:cs typeface="Playfair Display"/>
                <a:sym typeface="Playfair Display"/>
              </a:rPr>
              <a:t>Part IV: Reconstruction from two images</a:t>
            </a:r>
          </a:p>
        </p:txBody>
      </p:sp>
      <p:sp>
        <p:nvSpPr>
          <p:cNvPr id="420" name="Shape 420"/>
          <p:cNvSpPr txBox="1"/>
          <p:nvPr/>
        </p:nvSpPr>
        <p:spPr>
          <a:xfrm>
            <a:off x="650250" y="1206350"/>
            <a:ext cx="5134500" cy="393600"/>
          </a:xfrm>
          <a:prstGeom prst="rect">
            <a:avLst/>
          </a:prstGeom>
          <a:noFill/>
          <a:ln>
            <a:noFill/>
          </a:ln>
        </p:spPr>
        <p:txBody>
          <a:bodyPr anchorCtr="0" anchor="t" bIns="91425" lIns="91425" rIns="91425" tIns="91425">
            <a:noAutofit/>
          </a:bodyPr>
          <a:lstStyle/>
          <a:p>
            <a:pPr lvl="0" rtl="0">
              <a:spcBef>
                <a:spcPts val="0"/>
              </a:spcBef>
              <a:buNone/>
            </a:pPr>
            <a:r>
              <a:rPr lang="es" sz="1300"/>
              <a:t>Triangulation Method</a:t>
            </a: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421" name="Shape 42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cxnSp>
        <p:nvCxnSpPr>
          <p:cNvPr id="426" name="Shape 426"/>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427" name="Shape 427"/>
          <p:cNvSpPr txBox="1"/>
          <p:nvPr/>
        </p:nvSpPr>
        <p:spPr>
          <a:xfrm>
            <a:off x="2578475" y="4434950"/>
            <a:ext cx="234600" cy="47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428" name="Shape 428"/>
          <p:cNvSpPr txBox="1"/>
          <p:nvPr/>
        </p:nvSpPr>
        <p:spPr>
          <a:xfrm>
            <a:off x="602825" y="599100"/>
            <a:ext cx="5134500" cy="393600"/>
          </a:xfrm>
          <a:prstGeom prst="rect">
            <a:avLst/>
          </a:prstGeom>
          <a:noFill/>
          <a:ln>
            <a:noFill/>
          </a:ln>
        </p:spPr>
        <p:txBody>
          <a:bodyPr anchorCtr="0" anchor="t" bIns="91425" lIns="91425" rIns="91425" tIns="91425">
            <a:noAutofit/>
          </a:bodyPr>
          <a:lstStyle/>
          <a:p>
            <a:pPr lvl="0" rtl="0">
              <a:spcBef>
                <a:spcPts val="0"/>
              </a:spcBef>
              <a:buNone/>
            </a:pPr>
            <a:r>
              <a:rPr b="1" lang="es" sz="1300">
                <a:solidFill>
                  <a:srgbClr val="351C75"/>
                </a:solidFill>
                <a:latin typeface="Playfair Display"/>
                <a:ea typeface="Playfair Display"/>
                <a:cs typeface="Playfair Display"/>
                <a:sym typeface="Playfair Display"/>
              </a:rPr>
              <a:t>Reconstruction</a:t>
            </a: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429" name="Shape 429"/>
          <p:cNvSpPr txBox="1"/>
          <p:nvPr/>
        </p:nvSpPr>
        <p:spPr>
          <a:xfrm>
            <a:off x="152400" y="152400"/>
            <a:ext cx="8075400" cy="510900"/>
          </a:xfrm>
          <a:prstGeom prst="rect">
            <a:avLst/>
          </a:prstGeom>
          <a:noFill/>
          <a:ln>
            <a:noFill/>
          </a:ln>
        </p:spPr>
        <p:txBody>
          <a:bodyPr anchorCtr="0" anchor="ctr" bIns="91425" lIns="91425" rIns="91425" tIns="91425">
            <a:noAutofit/>
          </a:bodyPr>
          <a:lstStyle/>
          <a:p>
            <a:pPr lvl="0" rtl="0">
              <a:spcBef>
                <a:spcPts val="0"/>
              </a:spcBef>
              <a:buNone/>
            </a:pPr>
            <a:r>
              <a:rPr b="1" lang="es" sz="2000">
                <a:solidFill>
                  <a:srgbClr val="351C75"/>
                </a:solidFill>
                <a:latin typeface="Playfair Display"/>
                <a:ea typeface="Playfair Display"/>
                <a:cs typeface="Playfair Display"/>
                <a:sym typeface="Playfair Display"/>
              </a:rPr>
              <a:t>Part IV: Reconstruction from two images</a:t>
            </a:r>
          </a:p>
        </p:txBody>
      </p:sp>
      <p:sp>
        <p:nvSpPr>
          <p:cNvPr id="430" name="Shape 430"/>
          <p:cNvSpPr txBox="1"/>
          <p:nvPr/>
        </p:nvSpPr>
        <p:spPr>
          <a:xfrm>
            <a:off x="650250" y="1206350"/>
            <a:ext cx="5134500" cy="393600"/>
          </a:xfrm>
          <a:prstGeom prst="rect">
            <a:avLst/>
          </a:prstGeom>
          <a:noFill/>
          <a:ln>
            <a:noFill/>
          </a:ln>
        </p:spPr>
        <p:txBody>
          <a:bodyPr anchorCtr="0" anchor="t" bIns="91425" lIns="91425" rIns="91425" tIns="91425">
            <a:noAutofit/>
          </a:bodyPr>
          <a:lstStyle/>
          <a:p>
            <a:pPr lvl="0" rtl="0">
              <a:spcBef>
                <a:spcPts val="0"/>
              </a:spcBef>
              <a:buNone/>
            </a:pPr>
            <a:r>
              <a:rPr lang="es" sz="1300"/>
              <a:t>Triangulation Method</a:t>
            </a:r>
          </a:p>
          <a:p>
            <a:pPr lvl="0" rtl="0">
              <a:spcBef>
                <a:spcPts val="0"/>
              </a:spcBef>
              <a:buNone/>
            </a:pPr>
            <a:r>
              <a:t/>
            </a:r>
            <a:endParaRPr sz="1300"/>
          </a:p>
          <a:p>
            <a:pPr lvl="0" rtl="0">
              <a:spcBef>
                <a:spcPts val="0"/>
              </a:spcBef>
              <a:buNone/>
            </a:pPr>
            <a:r>
              <a:t/>
            </a:r>
            <a:endParaRPr sz="1300"/>
          </a:p>
          <a:p>
            <a:pPr indent="-311150" lvl="0" marL="457200" rtl="0">
              <a:spcBef>
                <a:spcPts val="0"/>
              </a:spcBef>
              <a:buSzPct val="100000"/>
              <a:buAutoNum type="arabicPeriod"/>
            </a:pPr>
            <a:r>
              <a:rPr lang="es" sz="1300"/>
              <a:t>Different cameras with known Projection Matrices</a:t>
            </a:r>
          </a:p>
          <a:p>
            <a:pPr indent="-311150" lvl="0" marL="457200" rtl="0">
              <a:spcBef>
                <a:spcPts val="0"/>
              </a:spcBef>
              <a:buSzPct val="100000"/>
              <a:buAutoNum type="arabicPeriod"/>
            </a:pPr>
            <a:r>
              <a:rPr lang="es" sz="1300"/>
              <a:t>Apply DLT Algorithm</a:t>
            </a:r>
          </a:p>
          <a:p>
            <a:pPr lvl="0" rtl="0">
              <a:spcBef>
                <a:spcPts val="0"/>
              </a:spcBef>
              <a:buNone/>
            </a:pPr>
            <a:r>
              <a:t/>
            </a:r>
            <a:endParaRPr sz="1300"/>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pic>
        <p:nvPicPr>
          <p:cNvPr id="431" name="Shape 431"/>
          <p:cNvPicPr preferRelativeResize="0"/>
          <p:nvPr/>
        </p:nvPicPr>
        <p:blipFill>
          <a:blip r:embed="rId3">
            <a:alphaModFix/>
          </a:blip>
          <a:stretch>
            <a:fillRect/>
          </a:stretch>
        </p:blipFill>
        <p:spPr>
          <a:xfrm>
            <a:off x="3818175" y="2247962"/>
            <a:ext cx="2628900" cy="390525"/>
          </a:xfrm>
          <a:prstGeom prst="rect">
            <a:avLst/>
          </a:prstGeom>
          <a:noFill/>
          <a:ln>
            <a:noFill/>
          </a:ln>
        </p:spPr>
      </p:pic>
      <p:sp>
        <p:nvSpPr>
          <p:cNvPr id="432" name="Shape 43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cxnSp>
        <p:nvCxnSpPr>
          <p:cNvPr id="437" name="Shape 437"/>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438" name="Shape 438"/>
          <p:cNvSpPr txBox="1"/>
          <p:nvPr/>
        </p:nvSpPr>
        <p:spPr>
          <a:xfrm>
            <a:off x="2578475" y="4434950"/>
            <a:ext cx="234600" cy="47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439" name="Shape 439"/>
          <p:cNvSpPr txBox="1"/>
          <p:nvPr/>
        </p:nvSpPr>
        <p:spPr>
          <a:xfrm>
            <a:off x="602825" y="599100"/>
            <a:ext cx="5134500" cy="393600"/>
          </a:xfrm>
          <a:prstGeom prst="rect">
            <a:avLst/>
          </a:prstGeom>
          <a:noFill/>
          <a:ln>
            <a:noFill/>
          </a:ln>
        </p:spPr>
        <p:txBody>
          <a:bodyPr anchorCtr="0" anchor="t" bIns="91425" lIns="91425" rIns="91425" tIns="91425">
            <a:noAutofit/>
          </a:bodyPr>
          <a:lstStyle/>
          <a:p>
            <a:pPr lvl="0" rtl="0">
              <a:spcBef>
                <a:spcPts val="0"/>
              </a:spcBef>
              <a:buNone/>
            </a:pPr>
            <a:r>
              <a:rPr b="1" lang="es" sz="1300">
                <a:solidFill>
                  <a:srgbClr val="351C75"/>
                </a:solidFill>
                <a:latin typeface="Playfair Display"/>
                <a:ea typeface="Playfair Display"/>
                <a:cs typeface="Playfair Display"/>
                <a:sym typeface="Playfair Display"/>
              </a:rPr>
              <a:t>Reconstruction</a:t>
            </a: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440" name="Shape 440"/>
          <p:cNvSpPr txBox="1"/>
          <p:nvPr/>
        </p:nvSpPr>
        <p:spPr>
          <a:xfrm>
            <a:off x="152400" y="152400"/>
            <a:ext cx="8075400" cy="510900"/>
          </a:xfrm>
          <a:prstGeom prst="rect">
            <a:avLst/>
          </a:prstGeom>
          <a:noFill/>
          <a:ln>
            <a:noFill/>
          </a:ln>
        </p:spPr>
        <p:txBody>
          <a:bodyPr anchorCtr="0" anchor="ctr" bIns="91425" lIns="91425" rIns="91425" tIns="91425">
            <a:noAutofit/>
          </a:bodyPr>
          <a:lstStyle/>
          <a:p>
            <a:pPr lvl="0" rtl="0">
              <a:spcBef>
                <a:spcPts val="0"/>
              </a:spcBef>
              <a:buClr>
                <a:schemeClr val="dk1"/>
              </a:buClr>
              <a:buSzPct val="55000"/>
              <a:buFont typeface="Arial"/>
              <a:buNone/>
            </a:pPr>
            <a:r>
              <a:rPr b="1" lang="es" sz="2000">
                <a:solidFill>
                  <a:srgbClr val="351C75"/>
                </a:solidFill>
                <a:latin typeface="Playfair Display"/>
                <a:ea typeface="Playfair Display"/>
                <a:cs typeface="Playfair Display"/>
                <a:sym typeface="Playfair Display"/>
              </a:rPr>
              <a:t>Part IV: Reconstruction from two images</a:t>
            </a:r>
          </a:p>
        </p:txBody>
      </p:sp>
      <p:sp>
        <p:nvSpPr>
          <p:cNvPr id="441" name="Shape 441"/>
          <p:cNvSpPr txBox="1"/>
          <p:nvPr/>
        </p:nvSpPr>
        <p:spPr>
          <a:xfrm>
            <a:off x="650250" y="1206350"/>
            <a:ext cx="5134500" cy="393600"/>
          </a:xfrm>
          <a:prstGeom prst="rect">
            <a:avLst/>
          </a:prstGeom>
          <a:noFill/>
          <a:ln>
            <a:noFill/>
          </a:ln>
        </p:spPr>
        <p:txBody>
          <a:bodyPr anchorCtr="0" anchor="t" bIns="91425" lIns="91425" rIns="91425" tIns="91425">
            <a:noAutofit/>
          </a:bodyPr>
          <a:lstStyle/>
          <a:p>
            <a:pPr lvl="0" rtl="0">
              <a:spcBef>
                <a:spcPts val="0"/>
              </a:spcBef>
              <a:buNone/>
            </a:pPr>
            <a:r>
              <a:rPr lang="es" sz="1300"/>
              <a:t>Triangulation Method</a:t>
            </a:r>
          </a:p>
          <a:p>
            <a:pPr lvl="0" rtl="0">
              <a:spcBef>
                <a:spcPts val="0"/>
              </a:spcBef>
              <a:buNone/>
            </a:pPr>
            <a:r>
              <a:t/>
            </a:r>
            <a:endParaRPr sz="1300"/>
          </a:p>
          <a:p>
            <a:pPr lvl="0" rtl="0">
              <a:spcBef>
                <a:spcPts val="0"/>
              </a:spcBef>
              <a:buNone/>
            </a:pPr>
            <a:r>
              <a:t/>
            </a:r>
            <a:endParaRPr sz="1300"/>
          </a:p>
          <a:p>
            <a:pPr indent="-311150" lvl="0" marL="457200" rtl="0">
              <a:spcBef>
                <a:spcPts val="0"/>
              </a:spcBef>
              <a:buSzPct val="100000"/>
              <a:buAutoNum type="arabicPeriod"/>
            </a:pPr>
            <a:r>
              <a:rPr lang="es" sz="1300"/>
              <a:t>Different cameras with known Projection Matrices</a:t>
            </a:r>
          </a:p>
          <a:p>
            <a:pPr indent="-311150" lvl="0" marL="457200" rtl="0">
              <a:spcBef>
                <a:spcPts val="0"/>
              </a:spcBef>
              <a:buSzPct val="100000"/>
              <a:buAutoNum type="arabicPeriod"/>
            </a:pPr>
            <a:r>
              <a:rPr lang="es" sz="1300"/>
              <a:t>Apply DLT Algorithm</a:t>
            </a:r>
          </a:p>
          <a:p>
            <a:pPr indent="-311150" lvl="0" marL="457200" rtl="0">
              <a:spcBef>
                <a:spcPts val="0"/>
              </a:spcBef>
              <a:buSzPct val="100000"/>
              <a:buAutoNum type="arabicPeriod"/>
            </a:pPr>
            <a:r>
              <a:rPr lang="es" sz="1300"/>
              <a:t>Find A multiplying → </a:t>
            </a: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pic>
        <p:nvPicPr>
          <p:cNvPr id="442" name="Shape 442"/>
          <p:cNvPicPr preferRelativeResize="0"/>
          <p:nvPr/>
        </p:nvPicPr>
        <p:blipFill>
          <a:blip r:embed="rId3">
            <a:alphaModFix/>
          </a:blip>
          <a:stretch>
            <a:fillRect/>
          </a:stretch>
        </p:blipFill>
        <p:spPr>
          <a:xfrm>
            <a:off x="3414225" y="2271300"/>
            <a:ext cx="3210500" cy="1375925"/>
          </a:xfrm>
          <a:prstGeom prst="rect">
            <a:avLst/>
          </a:prstGeom>
          <a:noFill/>
          <a:ln>
            <a:noFill/>
          </a:ln>
        </p:spPr>
      </p:pic>
      <p:sp>
        <p:nvSpPr>
          <p:cNvPr id="443" name="Shape 4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cxnSp>
        <p:nvCxnSpPr>
          <p:cNvPr id="448" name="Shape 448"/>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449" name="Shape 449"/>
          <p:cNvSpPr txBox="1"/>
          <p:nvPr/>
        </p:nvSpPr>
        <p:spPr>
          <a:xfrm>
            <a:off x="2578475" y="4434950"/>
            <a:ext cx="234600" cy="47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450" name="Shape 450"/>
          <p:cNvSpPr txBox="1"/>
          <p:nvPr/>
        </p:nvSpPr>
        <p:spPr>
          <a:xfrm>
            <a:off x="602825" y="599100"/>
            <a:ext cx="5134500" cy="393600"/>
          </a:xfrm>
          <a:prstGeom prst="rect">
            <a:avLst/>
          </a:prstGeom>
          <a:noFill/>
          <a:ln>
            <a:noFill/>
          </a:ln>
        </p:spPr>
        <p:txBody>
          <a:bodyPr anchorCtr="0" anchor="t" bIns="91425" lIns="91425" rIns="91425" tIns="91425">
            <a:noAutofit/>
          </a:bodyPr>
          <a:lstStyle/>
          <a:p>
            <a:pPr lvl="0" rtl="0">
              <a:spcBef>
                <a:spcPts val="0"/>
              </a:spcBef>
              <a:buNone/>
            </a:pPr>
            <a:r>
              <a:rPr b="1" lang="es" sz="1300">
                <a:solidFill>
                  <a:srgbClr val="351C75"/>
                </a:solidFill>
                <a:latin typeface="Playfair Display"/>
                <a:ea typeface="Playfair Display"/>
                <a:cs typeface="Playfair Display"/>
                <a:sym typeface="Playfair Display"/>
              </a:rPr>
              <a:t>Reconstruction, Applications</a:t>
            </a: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451" name="Shape 451"/>
          <p:cNvSpPr txBox="1"/>
          <p:nvPr/>
        </p:nvSpPr>
        <p:spPr>
          <a:xfrm>
            <a:off x="152400" y="152400"/>
            <a:ext cx="8075400" cy="510900"/>
          </a:xfrm>
          <a:prstGeom prst="rect">
            <a:avLst/>
          </a:prstGeom>
          <a:noFill/>
          <a:ln>
            <a:noFill/>
          </a:ln>
        </p:spPr>
        <p:txBody>
          <a:bodyPr anchorCtr="0" anchor="ctr" bIns="91425" lIns="91425" rIns="91425" tIns="91425">
            <a:noAutofit/>
          </a:bodyPr>
          <a:lstStyle/>
          <a:p>
            <a:pPr lvl="0" rtl="0">
              <a:spcBef>
                <a:spcPts val="0"/>
              </a:spcBef>
              <a:buClr>
                <a:schemeClr val="dk1"/>
              </a:buClr>
              <a:buSzPct val="55000"/>
              <a:buFont typeface="Arial"/>
              <a:buNone/>
            </a:pPr>
            <a:r>
              <a:rPr b="1" lang="es" sz="2000">
                <a:solidFill>
                  <a:srgbClr val="351C75"/>
                </a:solidFill>
                <a:latin typeface="Playfair Display"/>
                <a:ea typeface="Playfair Display"/>
                <a:cs typeface="Playfair Display"/>
                <a:sym typeface="Playfair Display"/>
              </a:rPr>
              <a:t>Part IV: Reconstruction from two images</a:t>
            </a:r>
          </a:p>
        </p:txBody>
      </p:sp>
      <p:sp>
        <p:nvSpPr>
          <p:cNvPr id="452" name="Shape 452"/>
          <p:cNvSpPr txBox="1"/>
          <p:nvPr/>
        </p:nvSpPr>
        <p:spPr>
          <a:xfrm>
            <a:off x="650250" y="1206350"/>
            <a:ext cx="5134500" cy="393600"/>
          </a:xfrm>
          <a:prstGeom prst="rect">
            <a:avLst/>
          </a:prstGeom>
          <a:noFill/>
          <a:ln>
            <a:noFill/>
          </a:ln>
        </p:spPr>
        <p:txBody>
          <a:bodyPr anchorCtr="0" anchor="t" bIns="91425" lIns="91425" rIns="91425" tIns="91425">
            <a:noAutofit/>
          </a:bodyPr>
          <a:lstStyle/>
          <a:p>
            <a:pPr indent="-311150" lvl="0" marL="457200" rtl="0">
              <a:spcBef>
                <a:spcPts val="0"/>
              </a:spcBef>
              <a:buSzPct val="100000"/>
              <a:buAutoNum type="arabicPeriod"/>
            </a:pPr>
            <a:r>
              <a:rPr lang="es" sz="1300"/>
              <a:t>Apply SIFT and Ransac to the images</a:t>
            </a:r>
          </a:p>
          <a:p>
            <a:pPr indent="-311150" lvl="0" marL="457200" rtl="0">
              <a:spcBef>
                <a:spcPts val="0"/>
              </a:spcBef>
              <a:buSzPct val="100000"/>
              <a:buAutoNum type="arabicPeriod"/>
            </a:pPr>
            <a:r>
              <a:rPr lang="es" sz="1300"/>
              <a:t>Compute the Essential Matrix with the SVD</a:t>
            </a: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453" name="Shape 45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cxnSp>
        <p:nvCxnSpPr>
          <p:cNvPr id="458" name="Shape 458"/>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459" name="Shape 459"/>
          <p:cNvSpPr txBox="1"/>
          <p:nvPr/>
        </p:nvSpPr>
        <p:spPr>
          <a:xfrm>
            <a:off x="2578475" y="4434950"/>
            <a:ext cx="234600" cy="47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460" name="Shape 460"/>
          <p:cNvSpPr txBox="1"/>
          <p:nvPr/>
        </p:nvSpPr>
        <p:spPr>
          <a:xfrm>
            <a:off x="602825" y="599100"/>
            <a:ext cx="5134500" cy="393600"/>
          </a:xfrm>
          <a:prstGeom prst="rect">
            <a:avLst/>
          </a:prstGeom>
          <a:noFill/>
          <a:ln>
            <a:noFill/>
          </a:ln>
        </p:spPr>
        <p:txBody>
          <a:bodyPr anchorCtr="0" anchor="t" bIns="91425" lIns="91425" rIns="91425" tIns="91425">
            <a:noAutofit/>
          </a:bodyPr>
          <a:lstStyle/>
          <a:p>
            <a:pPr lvl="0" rtl="0">
              <a:spcBef>
                <a:spcPts val="0"/>
              </a:spcBef>
              <a:buNone/>
            </a:pPr>
            <a:r>
              <a:rPr b="1" lang="es" sz="1300">
                <a:solidFill>
                  <a:srgbClr val="351C75"/>
                </a:solidFill>
                <a:latin typeface="Playfair Display"/>
                <a:ea typeface="Playfair Display"/>
                <a:cs typeface="Playfair Display"/>
                <a:sym typeface="Playfair Display"/>
              </a:rPr>
              <a:t>Reconstruction, Applications</a:t>
            </a: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461" name="Shape 461"/>
          <p:cNvSpPr txBox="1"/>
          <p:nvPr/>
        </p:nvSpPr>
        <p:spPr>
          <a:xfrm>
            <a:off x="152400" y="152400"/>
            <a:ext cx="8075400" cy="510900"/>
          </a:xfrm>
          <a:prstGeom prst="rect">
            <a:avLst/>
          </a:prstGeom>
          <a:noFill/>
          <a:ln>
            <a:noFill/>
          </a:ln>
        </p:spPr>
        <p:txBody>
          <a:bodyPr anchorCtr="0" anchor="ctr" bIns="91425" lIns="91425" rIns="91425" tIns="91425">
            <a:noAutofit/>
          </a:bodyPr>
          <a:lstStyle/>
          <a:p>
            <a:pPr lvl="0" rtl="0">
              <a:spcBef>
                <a:spcPts val="0"/>
              </a:spcBef>
              <a:buClr>
                <a:schemeClr val="dk1"/>
              </a:buClr>
              <a:buSzPct val="55000"/>
              <a:buFont typeface="Arial"/>
              <a:buNone/>
            </a:pPr>
            <a:r>
              <a:rPr b="1" lang="es" sz="2000">
                <a:solidFill>
                  <a:srgbClr val="351C75"/>
                </a:solidFill>
                <a:latin typeface="Playfair Display"/>
                <a:ea typeface="Playfair Display"/>
                <a:cs typeface="Playfair Display"/>
                <a:sym typeface="Playfair Display"/>
              </a:rPr>
              <a:t>Part IV: Reconstruction from two images</a:t>
            </a:r>
          </a:p>
        </p:txBody>
      </p:sp>
      <p:sp>
        <p:nvSpPr>
          <p:cNvPr id="462" name="Shape 462"/>
          <p:cNvSpPr txBox="1"/>
          <p:nvPr/>
        </p:nvSpPr>
        <p:spPr>
          <a:xfrm>
            <a:off x="650250" y="1206350"/>
            <a:ext cx="5134500" cy="739800"/>
          </a:xfrm>
          <a:prstGeom prst="rect">
            <a:avLst/>
          </a:prstGeom>
          <a:noFill/>
          <a:ln>
            <a:noFill/>
          </a:ln>
        </p:spPr>
        <p:txBody>
          <a:bodyPr anchorCtr="0" anchor="t" bIns="91425" lIns="91425" rIns="91425" tIns="91425">
            <a:noAutofit/>
          </a:bodyPr>
          <a:lstStyle/>
          <a:p>
            <a:pPr indent="-311150" lvl="0" marL="457200" rtl="0">
              <a:spcBef>
                <a:spcPts val="0"/>
              </a:spcBef>
              <a:buSzPct val="100000"/>
              <a:buAutoNum type="arabicPeriod"/>
            </a:pPr>
            <a:r>
              <a:rPr lang="es" sz="1300"/>
              <a:t>Apply SIFT and Ransac to the images</a:t>
            </a:r>
          </a:p>
          <a:p>
            <a:pPr indent="-311150" lvl="0" marL="457200" rtl="0">
              <a:spcBef>
                <a:spcPts val="0"/>
              </a:spcBef>
              <a:buSzPct val="100000"/>
              <a:buAutoNum type="arabicPeriod"/>
            </a:pPr>
            <a:r>
              <a:rPr lang="es" sz="1300"/>
              <a:t>Compute the Essential Matrix with the SVD</a:t>
            </a: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pic>
        <p:nvPicPr>
          <p:cNvPr id="463" name="Shape 463"/>
          <p:cNvPicPr preferRelativeResize="0"/>
          <p:nvPr/>
        </p:nvPicPr>
        <p:blipFill>
          <a:blip r:embed="rId3">
            <a:alphaModFix/>
          </a:blip>
          <a:stretch>
            <a:fillRect/>
          </a:stretch>
        </p:blipFill>
        <p:spPr>
          <a:xfrm>
            <a:off x="2564950" y="1986025"/>
            <a:ext cx="4014099" cy="2995124"/>
          </a:xfrm>
          <a:prstGeom prst="rect">
            <a:avLst/>
          </a:prstGeom>
          <a:noFill/>
          <a:ln>
            <a:noFill/>
          </a:ln>
        </p:spPr>
      </p:pic>
      <p:sp>
        <p:nvSpPr>
          <p:cNvPr id="464" name="Shape 46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cxnSp>
        <p:nvCxnSpPr>
          <p:cNvPr id="469" name="Shape 469"/>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470" name="Shape 470"/>
          <p:cNvSpPr txBox="1"/>
          <p:nvPr/>
        </p:nvSpPr>
        <p:spPr>
          <a:xfrm>
            <a:off x="2578475" y="4434950"/>
            <a:ext cx="234600" cy="47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471" name="Shape 471"/>
          <p:cNvSpPr txBox="1"/>
          <p:nvPr/>
        </p:nvSpPr>
        <p:spPr>
          <a:xfrm>
            <a:off x="602825" y="599100"/>
            <a:ext cx="5134500" cy="393600"/>
          </a:xfrm>
          <a:prstGeom prst="rect">
            <a:avLst/>
          </a:prstGeom>
          <a:noFill/>
          <a:ln>
            <a:noFill/>
          </a:ln>
        </p:spPr>
        <p:txBody>
          <a:bodyPr anchorCtr="0" anchor="t" bIns="91425" lIns="91425" rIns="91425" tIns="91425">
            <a:noAutofit/>
          </a:bodyPr>
          <a:lstStyle/>
          <a:p>
            <a:pPr lvl="0" rtl="0">
              <a:spcBef>
                <a:spcPts val="0"/>
              </a:spcBef>
              <a:buNone/>
            </a:pPr>
            <a:r>
              <a:rPr b="1" lang="es" sz="1300">
                <a:solidFill>
                  <a:srgbClr val="351C75"/>
                </a:solidFill>
                <a:latin typeface="Playfair Display"/>
                <a:ea typeface="Playfair Display"/>
                <a:cs typeface="Playfair Display"/>
                <a:sym typeface="Playfair Display"/>
              </a:rPr>
              <a:t>Reconstruction, Applications</a:t>
            </a: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472" name="Shape 472"/>
          <p:cNvSpPr txBox="1"/>
          <p:nvPr/>
        </p:nvSpPr>
        <p:spPr>
          <a:xfrm>
            <a:off x="152400" y="152400"/>
            <a:ext cx="8075400" cy="510900"/>
          </a:xfrm>
          <a:prstGeom prst="rect">
            <a:avLst/>
          </a:prstGeom>
          <a:noFill/>
          <a:ln>
            <a:noFill/>
          </a:ln>
        </p:spPr>
        <p:txBody>
          <a:bodyPr anchorCtr="0" anchor="ctr" bIns="91425" lIns="91425" rIns="91425" tIns="91425">
            <a:noAutofit/>
          </a:bodyPr>
          <a:lstStyle/>
          <a:p>
            <a:pPr lvl="0" rtl="0">
              <a:spcBef>
                <a:spcPts val="0"/>
              </a:spcBef>
              <a:buClr>
                <a:schemeClr val="dk1"/>
              </a:buClr>
              <a:buSzPct val="55000"/>
              <a:buFont typeface="Arial"/>
              <a:buNone/>
            </a:pPr>
            <a:r>
              <a:rPr b="1" lang="es" sz="2000">
                <a:solidFill>
                  <a:srgbClr val="351C75"/>
                </a:solidFill>
                <a:latin typeface="Playfair Display"/>
                <a:ea typeface="Playfair Display"/>
                <a:cs typeface="Playfair Display"/>
                <a:sym typeface="Playfair Display"/>
              </a:rPr>
              <a:t>Part IV: Reconstruction from two images</a:t>
            </a:r>
          </a:p>
        </p:txBody>
      </p:sp>
      <p:sp>
        <p:nvSpPr>
          <p:cNvPr id="473" name="Shape 473"/>
          <p:cNvSpPr txBox="1"/>
          <p:nvPr/>
        </p:nvSpPr>
        <p:spPr>
          <a:xfrm>
            <a:off x="650250" y="1206350"/>
            <a:ext cx="5134500" cy="393600"/>
          </a:xfrm>
          <a:prstGeom prst="rect">
            <a:avLst/>
          </a:prstGeom>
          <a:noFill/>
          <a:ln>
            <a:noFill/>
          </a:ln>
        </p:spPr>
        <p:txBody>
          <a:bodyPr anchorCtr="0" anchor="t" bIns="91425" lIns="91425" rIns="91425" tIns="91425">
            <a:noAutofit/>
          </a:bodyPr>
          <a:lstStyle/>
          <a:p>
            <a:pPr indent="-311150" lvl="0" marL="457200" rtl="0">
              <a:spcBef>
                <a:spcPts val="0"/>
              </a:spcBef>
              <a:buSzPct val="100000"/>
              <a:buAutoNum type="arabicPeriod"/>
            </a:pPr>
            <a:r>
              <a:rPr lang="es" sz="1300"/>
              <a:t>Apply SIFT and Ransac to the images</a:t>
            </a:r>
          </a:p>
          <a:p>
            <a:pPr indent="-311150" lvl="0" marL="457200" rtl="0">
              <a:spcBef>
                <a:spcPts val="0"/>
              </a:spcBef>
              <a:buSzPct val="100000"/>
              <a:buAutoNum type="arabicPeriod"/>
            </a:pPr>
            <a:r>
              <a:rPr lang="es" sz="1300"/>
              <a:t>Compute the Essential Matrix with the SVD</a:t>
            </a:r>
          </a:p>
          <a:p>
            <a:pPr indent="-311150" lvl="0" marL="457200" rtl="0">
              <a:spcBef>
                <a:spcPts val="0"/>
              </a:spcBef>
              <a:buSzPct val="100000"/>
              <a:buAutoNum type="arabicPeriod"/>
            </a:pPr>
            <a:r>
              <a:rPr lang="es" sz="1300"/>
              <a:t>Choose the correct view</a:t>
            </a: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474" name="Shape 47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cxnSp>
        <p:nvCxnSpPr>
          <p:cNvPr id="479" name="Shape 479"/>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480" name="Shape 480"/>
          <p:cNvSpPr txBox="1"/>
          <p:nvPr/>
        </p:nvSpPr>
        <p:spPr>
          <a:xfrm>
            <a:off x="2578475" y="4434950"/>
            <a:ext cx="234600" cy="47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481" name="Shape 481"/>
          <p:cNvSpPr txBox="1"/>
          <p:nvPr/>
        </p:nvSpPr>
        <p:spPr>
          <a:xfrm>
            <a:off x="602825" y="599100"/>
            <a:ext cx="5134500" cy="393600"/>
          </a:xfrm>
          <a:prstGeom prst="rect">
            <a:avLst/>
          </a:prstGeom>
          <a:noFill/>
          <a:ln>
            <a:noFill/>
          </a:ln>
        </p:spPr>
        <p:txBody>
          <a:bodyPr anchorCtr="0" anchor="t" bIns="91425" lIns="91425" rIns="91425" tIns="91425">
            <a:noAutofit/>
          </a:bodyPr>
          <a:lstStyle/>
          <a:p>
            <a:pPr lvl="0" rtl="0">
              <a:spcBef>
                <a:spcPts val="0"/>
              </a:spcBef>
              <a:buNone/>
            </a:pPr>
            <a:r>
              <a:rPr b="1" lang="es" sz="1300">
                <a:solidFill>
                  <a:srgbClr val="351C75"/>
                </a:solidFill>
                <a:latin typeface="Playfair Display"/>
                <a:ea typeface="Playfair Display"/>
                <a:cs typeface="Playfair Display"/>
                <a:sym typeface="Playfair Display"/>
              </a:rPr>
              <a:t>Reconstruction, Applications</a:t>
            </a: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482" name="Shape 482"/>
          <p:cNvSpPr txBox="1"/>
          <p:nvPr/>
        </p:nvSpPr>
        <p:spPr>
          <a:xfrm>
            <a:off x="152400" y="152400"/>
            <a:ext cx="8075400" cy="510900"/>
          </a:xfrm>
          <a:prstGeom prst="rect">
            <a:avLst/>
          </a:prstGeom>
          <a:noFill/>
          <a:ln>
            <a:noFill/>
          </a:ln>
        </p:spPr>
        <p:txBody>
          <a:bodyPr anchorCtr="0" anchor="ctr" bIns="91425" lIns="91425" rIns="91425" tIns="91425">
            <a:noAutofit/>
          </a:bodyPr>
          <a:lstStyle/>
          <a:p>
            <a:pPr lvl="0" rtl="0">
              <a:spcBef>
                <a:spcPts val="0"/>
              </a:spcBef>
              <a:buClr>
                <a:schemeClr val="dk1"/>
              </a:buClr>
              <a:buSzPct val="55000"/>
              <a:buFont typeface="Arial"/>
              <a:buNone/>
            </a:pPr>
            <a:r>
              <a:rPr b="1" lang="es" sz="2000">
                <a:solidFill>
                  <a:srgbClr val="351C75"/>
                </a:solidFill>
                <a:latin typeface="Playfair Display"/>
                <a:ea typeface="Playfair Display"/>
                <a:cs typeface="Playfair Display"/>
                <a:sym typeface="Playfair Display"/>
              </a:rPr>
              <a:t>Part IV: Reconstruction from two images</a:t>
            </a:r>
          </a:p>
        </p:txBody>
      </p:sp>
      <p:sp>
        <p:nvSpPr>
          <p:cNvPr id="483" name="Shape 483"/>
          <p:cNvSpPr txBox="1"/>
          <p:nvPr/>
        </p:nvSpPr>
        <p:spPr>
          <a:xfrm>
            <a:off x="650250" y="1206350"/>
            <a:ext cx="5134500" cy="393600"/>
          </a:xfrm>
          <a:prstGeom prst="rect">
            <a:avLst/>
          </a:prstGeom>
          <a:noFill/>
          <a:ln>
            <a:noFill/>
          </a:ln>
        </p:spPr>
        <p:txBody>
          <a:bodyPr anchorCtr="0" anchor="t" bIns="91425" lIns="91425" rIns="91425" tIns="91425">
            <a:noAutofit/>
          </a:bodyPr>
          <a:lstStyle/>
          <a:p>
            <a:pPr indent="-311150" lvl="0" marL="457200" rtl="0">
              <a:spcBef>
                <a:spcPts val="0"/>
              </a:spcBef>
              <a:buSzPct val="100000"/>
              <a:buAutoNum type="arabicPeriod"/>
            </a:pPr>
            <a:r>
              <a:rPr lang="es" sz="1300"/>
              <a:t>Apply SIFT and Ransac to the images</a:t>
            </a:r>
          </a:p>
          <a:p>
            <a:pPr indent="-311150" lvl="0" marL="457200" rtl="0">
              <a:spcBef>
                <a:spcPts val="0"/>
              </a:spcBef>
              <a:buSzPct val="100000"/>
              <a:buAutoNum type="arabicPeriod"/>
            </a:pPr>
            <a:r>
              <a:rPr lang="es" sz="1300"/>
              <a:t>Compute the Essential Matrix with the SVD</a:t>
            </a:r>
          </a:p>
          <a:p>
            <a:pPr indent="-311150" lvl="0" marL="457200" rtl="0">
              <a:spcBef>
                <a:spcPts val="0"/>
              </a:spcBef>
              <a:buSzPct val="100000"/>
              <a:buAutoNum type="arabicPeriod"/>
            </a:pPr>
            <a:r>
              <a:rPr lang="es" sz="1300"/>
              <a:t>Choose the correct view</a:t>
            </a: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pic>
        <p:nvPicPr>
          <p:cNvPr id="484" name="Shape 484"/>
          <p:cNvPicPr preferRelativeResize="0"/>
          <p:nvPr/>
        </p:nvPicPr>
        <p:blipFill>
          <a:blip r:embed="rId3">
            <a:alphaModFix/>
          </a:blip>
          <a:stretch>
            <a:fillRect/>
          </a:stretch>
        </p:blipFill>
        <p:spPr>
          <a:xfrm>
            <a:off x="2243125" y="2072950"/>
            <a:ext cx="4657725" cy="2933700"/>
          </a:xfrm>
          <a:prstGeom prst="rect">
            <a:avLst/>
          </a:prstGeom>
          <a:noFill/>
          <a:ln>
            <a:noFill/>
          </a:ln>
        </p:spPr>
      </p:pic>
      <p:sp>
        <p:nvSpPr>
          <p:cNvPr id="485" name="Shape 48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cxnSp>
        <p:nvCxnSpPr>
          <p:cNvPr id="490" name="Shape 490"/>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491" name="Shape 491"/>
          <p:cNvSpPr txBox="1"/>
          <p:nvPr/>
        </p:nvSpPr>
        <p:spPr>
          <a:xfrm>
            <a:off x="2578475" y="4434950"/>
            <a:ext cx="234600" cy="47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492" name="Shape 492"/>
          <p:cNvSpPr txBox="1"/>
          <p:nvPr/>
        </p:nvSpPr>
        <p:spPr>
          <a:xfrm>
            <a:off x="602825" y="599100"/>
            <a:ext cx="5134500" cy="393600"/>
          </a:xfrm>
          <a:prstGeom prst="rect">
            <a:avLst/>
          </a:prstGeom>
          <a:noFill/>
          <a:ln>
            <a:noFill/>
          </a:ln>
        </p:spPr>
        <p:txBody>
          <a:bodyPr anchorCtr="0" anchor="t" bIns="91425" lIns="91425" rIns="91425" tIns="91425">
            <a:noAutofit/>
          </a:bodyPr>
          <a:lstStyle/>
          <a:p>
            <a:pPr lvl="0" rtl="0">
              <a:spcBef>
                <a:spcPts val="0"/>
              </a:spcBef>
              <a:buNone/>
            </a:pPr>
            <a:r>
              <a:rPr b="1" lang="es" sz="1300">
                <a:solidFill>
                  <a:srgbClr val="351C75"/>
                </a:solidFill>
                <a:latin typeface="Playfair Display"/>
                <a:ea typeface="Playfair Display"/>
                <a:cs typeface="Playfair Display"/>
                <a:sym typeface="Playfair Display"/>
              </a:rPr>
              <a:t>Reconstruction, Applications</a:t>
            </a: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493" name="Shape 493"/>
          <p:cNvSpPr txBox="1"/>
          <p:nvPr/>
        </p:nvSpPr>
        <p:spPr>
          <a:xfrm>
            <a:off x="152400" y="152400"/>
            <a:ext cx="8075400" cy="510900"/>
          </a:xfrm>
          <a:prstGeom prst="rect">
            <a:avLst/>
          </a:prstGeom>
          <a:noFill/>
          <a:ln>
            <a:noFill/>
          </a:ln>
        </p:spPr>
        <p:txBody>
          <a:bodyPr anchorCtr="0" anchor="ctr" bIns="91425" lIns="91425" rIns="91425" tIns="91425">
            <a:noAutofit/>
          </a:bodyPr>
          <a:lstStyle/>
          <a:p>
            <a:pPr lvl="0" rtl="0">
              <a:spcBef>
                <a:spcPts val="0"/>
              </a:spcBef>
              <a:buClr>
                <a:schemeClr val="dk1"/>
              </a:buClr>
              <a:buSzPct val="55000"/>
              <a:buFont typeface="Arial"/>
              <a:buNone/>
            </a:pPr>
            <a:r>
              <a:rPr b="1" lang="es" sz="2000">
                <a:solidFill>
                  <a:srgbClr val="351C75"/>
                </a:solidFill>
                <a:latin typeface="Playfair Display"/>
                <a:ea typeface="Playfair Display"/>
                <a:cs typeface="Playfair Display"/>
                <a:sym typeface="Playfair Display"/>
              </a:rPr>
              <a:t>Part IV: Reconstruction from two images</a:t>
            </a:r>
          </a:p>
        </p:txBody>
      </p:sp>
      <p:sp>
        <p:nvSpPr>
          <p:cNvPr id="494" name="Shape 494"/>
          <p:cNvSpPr txBox="1"/>
          <p:nvPr/>
        </p:nvSpPr>
        <p:spPr>
          <a:xfrm>
            <a:off x="650250" y="1206350"/>
            <a:ext cx="5134500" cy="393600"/>
          </a:xfrm>
          <a:prstGeom prst="rect">
            <a:avLst/>
          </a:prstGeom>
          <a:noFill/>
          <a:ln>
            <a:noFill/>
          </a:ln>
        </p:spPr>
        <p:txBody>
          <a:bodyPr anchorCtr="0" anchor="t" bIns="91425" lIns="91425" rIns="91425" tIns="91425">
            <a:noAutofit/>
          </a:bodyPr>
          <a:lstStyle/>
          <a:p>
            <a:pPr indent="-311150" lvl="0" marL="457200" rtl="0">
              <a:spcBef>
                <a:spcPts val="0"/>
              </a:spcBef>
              <a:buSzPct val="100000"/>
              <a:buAutoNum type="arabicPeriod"/>
            </a:pPr>
            <a:r>
              <a:rPr lang="es" sz="1300"/>
              <a:t>Apply SIFT and Ransac to the images</a:t>
            </a:r>
          </a:p>
          <a:p>
            <a:pPr indent="-311150" lvl="0" marL="457200" rtl="0">
              <a:spcBef>
                <a:spcPts val="0"/>
              </a:spcBef>
              <a:buSzPct val="100000"/>
              <a:buAutoNum type="arabicPeriod"/>
            </a:pPr>
            <a:r>
              <a:rPr lang="es" sz="1300"/>
              <a:t>Compute the Essential Matrix with the SVD</a:t>
            </a:r>
          </a:p>
          <a:p>
            <a:pPr indent="-311150" lvl="0" marL="457200" rtl="0">
              <a:spcBef>
                <a:spcPts val="0"/>
              </a:spcBef>
              <a:buSzPct val="100000"/>
              <a:buAutoNum type="arabicPeriod"/>
            </a:pPr>
            <a:r>
              <a:rPr lang="es" sz="1300"/>
              <a:t>Choose the correct view</a:t>
            </a: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pic>
        <p:nvPicPr>
          <p:cNvPr id="495" name="Shape 495"/>
          <p:cNvPicPr preferRelativeResize="0"/>
          <p:nvPr/>
        </p:nvPicPr>
        <p:blipFill>
          <a:blip r:embed="rId3">
            <a:alphaModFix/>
          </a:blip>
          <a:stretch>
            <a:fillRect/>
          </a:stretch>
        </p:blipFill>
        <p:spPr>
          <a:xfrm>
            <a:off x="4932150" y="2281912"/>
            <a:ext cx="3295650" cy="2495550"/>
          </a:xfrm>
          <a:prstGeom prst="rect">
            <a:avLst/>
          </a:prstGeom>
          <a:noFill/>
          <a:ln>
            <a:noFill/>
          </a:ln>
        </p:spPr>
      </p:pic>
      <p:pic>
        <p:nvPicPr>
          <p:cNvPr id="496" name="Shape 496"/>
          <p:cNvPicPr preferRelativeResize="0"/>
          <p:nvPr/>
        </p:nvPicPr>
        <p:blipFill>
          <a:blip r:embed="rId4">
            <a:alphaModFix/>
          </a:blip>
          <a:stretch>
            <a:fillRect/>
          </a:stretch>
        </p:blipFill>
        <p:spPr>
          <a:xfrm>
            <a:off x="324937" y="2258087"/>
            <a:ext cx="3971925" cy="2543175"/>
          </a:xfrm>
          <a:prstGeom prst="rect">
            <a:avLst/>
          </a:prstGeom>
          <a:noFill/>
          <a:ln>
            <a:noFill/>
          </a:ln>
        </p:spPr>
      </p:pic>
      <p:sp>
        <p:nvSpPr>
          <p:cNvPr id="497" name="Shape 49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Shape 91"/>
          <p:cNvSpPr txBox="1"/>
          <p:nvPr/>
        </p:nvSpPr>
        <p:spPr>
          <a:xfrm>
            <a:off x="152400" y="152400"/>
            <a:ext cx="8075400" cy="510900"/>
          </a:xfrm>
          <a:prstGeom prst="rect">
            <a:avLst/>
          </a:prstGeom>
          <a:noFill/>
          <a:ln>
            <a:noFill/>
          </a:ln>
        </p:spPr>
        <p:txBody>
          <a:bodyPr anchorCtr="0" anchor="ctr" bIns="91425" lIns="91425" rIns="91425" tIns="91425">
            <a:noAutofit/>
          </a:bodyPr>
          <a:lstStyle/>
          <a:p>
            <a:pPr lvl="0" rtl="0">
              <a:spcBef>
                <a:spcPts val="0"/>
              </a:spcBef>
              <a:buNone/>
            </a:pPr>
            <a:r>
              <a:rPr b="1" lang="es" sz="2000">
                <a:solidFill>
                  <a:srgbClr val="351C75"/>
                </a:solidFill>
                <a:latin typeface="Playfair Display"/>
                <a:ea typeface="Playfair Display"/>
                <a:cs typeface="Playfair Display"/>
                <a:sym typeface="Playfair Display"/>
              </a:rPr>
              <a:t>Part I: Image transformations</a:t>
            </a:r>
          </a:p>
        </p:txBody>
      </p:sp>
      <p:cxnSp>
        <p:nvCxnSpPr>
          <p:cNvPr id="92" name="Shape 92"/>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93" name="Shape 93"/>
          <p:cNvSpPr txBox="1"/>
          <p:nvPr/>
        </p:nvSpPr>
        <p:spPr>
          <a:xfrm>
            <a:off x="2578475" y="4434950"/>
            <a:ext cx="234600" cy="47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94" name="Shape 94"/>
          <p:cNvSpPr txBox="1"/>
          <p:nvPr/>
        </p:nvSpPr>
        <p:spPr>
          <a:xfrm>
            <a:off x="602825" y="599100"/>
            <a:ext cx="5134500" cy="393600"/>
          </a:xfrm>
          <a:prstGeom prst="rect">
            <a:avLst/>
          </a:prstGeom>
          <a:noFill/>
          <a:ln>
            <a:noFill/>
          </a:ln>
        </p:spPr>
        <p:txBody>
          <a:bodyPr anchorCtr="0" anchor="t" bIns="91425" lIns="91425" rIns="91425" tIns="91425">
            <a:noAutofit/>
          </a:bodyPr>
          <a:lstStyle/>
          <a:p>
            <a:pPr lvl="0" rtl="0">
              <a:spcBef>
                <a:spcPts val="0"/>
              </a:spcBef>
              <a:buNone/>
            </a:pPr>
            <a:r>
              <a:rPr b="1" lang="es" sz="1300">
                <a:solidFill>
                  <a:srgbClr val="351C75"/>
                </a:solidFill>
                <a:latin typeface="Playfair Display"/>
                <a:ea typeface="Playfair Display"/>
                <a:cs typeface="Playfair Display"/>
                <a:sym typeface="Playfair Display"/>
              </a:rPr>
              <a:t>Image transformations: Overview</a:t>
            </a:r>
          </a:p>
        </p:txBody>
      </p:sp>
      <p:pic>
        <p:nvPicPr>
          <p:cNvPr id="95" name="Shape 95"/>
          <p:cNvPicPr preferRelativeResize="0"/>
          <p:nvPr/>
        </p:nvPicPr>
        <p:blipFill>
          <a:blip r:embed="rId3">
            <a:alphaModFix/>
          </a:blip>
          <a:stretch>
            <a:fillRect/>
          </a:stretch>
        </p:blipFill>
        <p:spPr>
          <a:xfrm>
            <a:off x="508125" y="1949349"/>
            <a:ext cx="3268974" cy="2176949"/>
          </a:xfrm>
          <a:prstGeom prst="rect">
            <a:avLst/>
          </a:prstGeom>
          <a:noFill/>
          <a:ln>
            <a:noFill/>
          </a:ln>
        </p:spPr>
      </p:pic>
      <p:pic>
        <p:nvPicPr>
          <p:cNvPr descr="Translation.png" id="96" name="Shape 96"/>
          <p:cNvPicPr preferRelativeResize="0"/>
          <p:nvPr/>
        </p:nvPicPr>
        <p:blipFill rotWithShape="1">
          <a:blip r:embed="rId4">
            <a:alphaModFix/>
          </a:blip>
          <a:srcRect b="59" l="0" r="0" t="49"/>
          <a:stretch/>
        </p:blipFill>
        <p:spPr>
          <a:xfrm>
            <a:off x="4654100" y="1949349"/>
            <a:ext cx="3268973" cy="2176949"/>
          </a:xfrm>
          <a:prstGeom prst="rect">
            <a:avLst/>
          </a:prstGeom>
          <a:noFill/>
          <a:ln>
            <a:noFill/>
          </a:ln>
        </p:spPr>
      </p:pic>
      <p:sp>
        <p:nvSpPr>
          <p:cNvPr id="97" name="Shape 9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
              <a:t>‹#›</a:t>
            </a:fld>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cxnSp>
        <p:nvCxnSpPr>
          <p:cNvPr id="502" name="Shape 502"/>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503" name="Shape 503"/>
          <p:cNvSpPr txBox="1"/>
          <p:nvPr/>
        </p:nvSpPr>
        <p:spPr>
          <a:xfrm>
            <a:off x="2578475" y="4434950"/>
            <a:ext cx="234600" cy="47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504" name="Shape 504"/>
          <p:cNvSpPr txBox="1"/>
          <p:nvPr/>
        </p:nvSpPr>
        <p:spPr>
          <a:xfrm>
            <a:off x="602825" y="599100"/>
            <a:ext cx="5134500" cy="393600"/>
          </a:xfrm>
          <a:prstGeom prst="rect">
            <a:avLst/>
          </a:prstGeom>
          <a:noFill/>
          <a:ln>
            <a:noFill/>
          </a:ln>
        </p:spPr>
        <p:txBody>
          <a:bodyPr anchorCtr="0" anchor="t" bIns="91425" lIns="91425" rIns="91425" tIns="91425">
            <a:noAutofit/>
          </a:bodyPr>
          <a:lstStyle/>
          <a:p>
            <a:pPr lvl="0" rtl="0">
              <a:spcBef>
                <a:spcPts val="0"/>
              </a:spcBef>
              <a:buNone/>
            </a:pPr>
            <a:r>
              <a:rPr b="1" lang="es" sz="1300">
                <a:solidFill>
                  <a:srgbClr val="351C75"/>
                </a:solidFill>
                <a:latin typeface="Playfair Display"/>
                <a:ea typeface="Playfair Display"/>
                <a:cs typeface="Playfair Display"/>
                <a:sym typeface="Playfair Display"/>
              </a:rPr>
              <a:t>Reconstruction, Depth Computation</a:t>
            </a: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505" name="Shape 505"/>
          <p:cNvSpPr txBox="1"/>
          <p:nvPr/>
        </p:nvSpPr>
        <p:spPr>
          <a:xfrm>
            <a:off x="152400" y="152400"/>
            <a:ext cx="8075400" cy="510900"/>
          </a:xfrm>
          <a:prstGeom prst="rect">
            <a:avLst/>
          </a:prstGeom>
          <a:noFill/>
          <a:ln>
            <a:noFill/>
          </a:ln>
        </p:spPr>
        <p:txBody>
          <a:bodyPr anchorCtr="0" anchor="ctr" bIns="91425" lIns="91425" rIns="91425" tIns="91425">
            <a:noAutofit/>
          </a:bodyPr>
          <a:lstStyle/>
          <a:p>
            <a:pPr lvl="0" rtl="0">
              <a:spcBef>
                <a:spcPts val="0"/>
              </a:spcBef>
              <a:buClr>
                <a:schemeClr val="dk1"/>
              </a:buClr>
              <a:buSzPct val="55000"/>
              <a:buFont typeface="Arial"/>
              <a:buNone/>
            </a:pPr>
            <a:r>
              <a:rPr b="1" lang="es" sz="2000">
                <a:solidFill>
                  <a:srgbClr val="351C75"/>
                </a:solidFill>
                <a:latin typeface="Playfair Display"/>
                <a:ea typeface="Playfair Display"/>
                <a:cs typeface="Playfair Display"/>
                <a:sym typeface="Playfair Display"/>
              </a:rPr>
              <a:t>Part IV: Reconstruction from two images</a:t>
            </a:r>
          </a:p>
        </p:txBody>
      </p:sp>
      <p:sp>
        <p:nvSpPr>
          <p:cNvPr id="506" name="Shape 506"/>
          <p:cNvSpPr txBox="1"/>
          <p:nvPr/>
        </p:nvSpPr>
        <p:spPr>
          <a:xfrm>
            <a:off x="650250" y="1206350"/>
            <a:ext cx="6207900" cy="393600"/>
          </a:xfrm>
          <a:prstGeom prst="rect">
            <a:avLst/>
          </a:prstGeom>
          <a:noFill/>
          <a:ln>
            <a:noFill/>
          </a:ln>
        </p:spPr>
        <p:txBody>
          <a:bodyPr anchorCtr="0" anchor="t" bIns="91425" lIns="91425" rIns="91425" tIns="91425">
            <a:noAutofit/>
          </a:bodyPr>
          <a:lstStyle/>
          <a:p>
            <a:pPr lvl="0" rtl="0">
              <a:spcBef>
                <a:spcPts val="0"/>
              </a:spcBef>
              <a:buNone/>
            </a:pPr>
            <a:r>
              <a:rPr lang="es" sz="1300"/>
              <a:t>Find the Correspondences between points belonging to the same location</a:t>
            </a:r>
          </a:p>
          <a:p>
            <a:pPr lvl="0" rtl="0">
              <a:spcBef>
                <a:spcPts val="0"/>
              </a:spcBef>
              <a:buNone/>
            </a:pPr>
            <a:r>
              <a:t/>
            </a:r>
            <a:endParaRPr sz="1300"/>
          </a:p>
          <a:p>
            <a:pPr lvl="0" rtl="0">
              <a:spcBef>
                <a:spcPts val="0"/>
              </a:spcBef>
              <a:buNone/>
            </a:pPr>
            <a:r>
              <a:rPr lang="es" sz="1300"/>
              <a:t>The disparities allows us to calculate the Depth</a:t>
            </a:r>
          </a:p>
          <a:p>
            <a:pPr indent="-311150" lvl="0" marL="457200" rtl="0">
              <a:spcBef>
                <a:spcPts val="0"/>
              </a:spcBef>
              <a:buSzPct val="100000"/>
              <a:buAutoNum type="arabicPeriod"/>
            </a:pPr>
            <a:r>
              <a:rPr lang="es" sz="1300"/>
              <a:t>SSD cost</a:t>
            </a:r>
          </a:p>
          <a:p>
            <a:pPr indent="-311150" lvl="0" marL="457200" rtl="0">
              <a:spcBef>
                <a:spcPts val="0"/>
              </a:spcBef>
              <a:buSzPct val="100000"/>
              <a:buAutoNum type="arabicPeriod"/>
            </a:pPr>
            <a:r>
              <a:rPr lang="es" sz="1300"/>
              <a:t>NCC cost</a:t>
            </a:r>
          </a:p>
          <a:p>
            <a:pPr indent="-311150" lvl="0" marL="457200" rtl="0">
              <a:spcBef>
                <a:spcPts val="0"/>
              </a:spcBef>
              <a:buSzPct val="100000"/>
              <a:buAutoNum type="arabicPeriod"/>
            </a:pPr>
            <a:r>
              <a:rPr lang="es" sz="1300"/>
              <a:t>Bilateral Weights</a:t>
            </a: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pic>
        <p:nvPicPr>
          <p:cNvPr id="507" name="Shape 507"/>
          <p:cNvPicPr preferRelativeResize="0"/>
          <p:nvPr/>
        </p:nvPicPr>
        <p:blipFill>
          <a:blip r:embed="rId3">
            <a:alphaModFix/>
          </a:blip>
          <a:stretch>
            <a:fillRect/>
          </a:stretch>
        </p:blipFill>
        <p:spPr>
          <a:xfrm>
            <a:off x="1753664" y="2813577"/>
            <a:ext cx="5682525" cy="1886724"/>
          </a:xfrm>
          <a:prstGeom prst="rect">
            <a:avLst/>
          </a:prstGeom>
          <a:noFill/>
          <a:ln>
            <a:noFill/>
          </a:ln>
        </p:spPr>
      </p:pic>
      <p:sp>
        <p:nvSpPr>
          <p:cNvPr id="508" name="Shape 50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cxnSp>
        <p:nvCxnSpPr>
          <p:cNvPr id="513" name="Shape 513"/>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514" name="Shape 514"/>
          <p:cNvSpPr txBox="1"/>
          <p:nvPr/>
        </p:nvSpPr>
        <p:spPr>
          <a:xfrm>
            <a:off x="2578475" y="4434950"/>
            <a:ext cx="234600" cy="47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515" name="Shape 515"/>
          <p:cNvSpPr txBox="1"/>
          <p:nvPr/>
        </p:nvSpPr>
        <p:spPr>
          <a:xfrm>
            <a:off x="602825" y="599100"/>
            <a:ext cx="5134500" cy="393600"/>
          </a:xfrm>
          <a:prstGeom prst="rect">
            <a:avLst/>
          </a:prstGeom>
          <a:noFill/>
          <a:ln>
            <a:noFill/>
          </a:ln>
        </p:spPr>
        <p:txBody>
          <a:bodyPr anchorCtr="0" anchor="t" bIns="91425" lIns="91425" rIns="91425" tIns="91425">
            <a:noAutofit/>
          </a:bodyPr>
          <a:lstStyle/>
          <a:p>
            <a:pPr lvl="0" rtl="0">
              <a:spcBef>
                <a:spcPts val="0"/>
              </a:spcBef>
              <a:buNone/>
            </a:pPr>
            <a:r>
              <a:rPr b="1" lang="es" sz="1300">
                <a:solidFill>
                  <a:srgbClr val="351C75"/>
                </a:solidFill>
                <a:latin typeface="Playfair Display"/>
                <a:ea typeface="Playfair Display"/>
                <a:cs typeface="Playfair Display"/>
                <a:sym typeface="Playfair Display"/>
              </a:rPr>
              <a:t>Reconstruction, Depth Computation</a:t>
            </a: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516" name="Shape 516"/>
          <p:cNvSpPr txBox="1"/>
          <p:nvPr/>
        </p:nvSpPr>
        <p:spPr>
          <a:xfrm>
            <a:off x="152400" y="152400"/>
            <a:ext cx="8075400" cy="510900"/>
          </a:xfrm>
          <a:prstGeom prst="rect">
            <a:avLst/>
          </a:prstGeom>
          <a:noFill/>
          <a:ln>
            <a:noFill/>
          </a:ln>
        </p:spPr>
        <p:txBody>
          <a:bodyPr anchorCtr="0" anchor="ctr" bIns="91425" lIns="91425" rIns="91425" tIns="91425">
            <a:noAutofit/>
          </a:bodyPr>
          <a:lstStyle/>
          <a:p>
            <a:pPr lvl="0" rtl="0">
              <a:spcBef>
                <a:spcPts val="0"/>
              </a:spcBef>
              <a:buClr>
                <a:schemeClr val="dk1"/>
              </a:buClr>
              <a:buSzPct val="55000"/>
              <a:buFont typeface="Arial"/>
              <a:buNone/>
            </a:pPr>
            <a:r>
              <a:rPr b="1" lang="es" sz="2000">
                <a:solidFill>
                  <a:srgbClr val="351C75"/>
                </a:solidFill>
                <a:latin typeface="Playfair Display"/>
                <a:ea typeface="Playfair Display"/>
                <a:cs typeface="Playfair Display"/>
                <a:sym typeface="Playfair Display"/>
              </a:rPr>
              <a:t>Part IV: Reconstruction from two images</a:t>
            </a:r>
          </a:p>
        </p:txBody>
      </p:sp>
      <p:sp>
        <p:nvSpPr>
          <p:cNvPr id="517" name="Shape 517"/>
          <p:cNvSpPr txBox="1"/>
          <p:nvPr/>
        </p:nvSpPr>
        <p:spPr>
          <a:xfrm>
            <a:off x="650250" y="1206350"/>
            <a:ext cx="6207900" cy="393600"/>
          </a:xfrm>
          <a:prstGeom prst="rect">
            <a:avLst/>
          </a:prstGeom>
          <a:noFill/>
          <a:ln>
            <a:noFill/>
          </a:ln>
        </p:spPr>
        <p:txBody>
          <a:bodyPr anchorCtr="0" anchor="t" bIns="91425" lIns="91425" rIns="91425" tIns="91425">
            <a:noAutofit/>
          </a:bodyPr>
          <a:lstStyle/>
          <a:p>
            <a:pPr lvl="0" rtl="0">
              <a:spcBef>
                <a:spcPts val="0"/>
              </a:spcBef>
              <a:buNone/>
            </a:pPr>
            <a:r>
              <a:rPr lang="es" sz="1300"/>
              <a:t>SSD cost → Minimize Sum of Squares Difference</a:t>
            </a: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518" name="Shape 51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cxnSp>
        <p:nvCxnSpPr>
          <p:cNvPr id="523" name="Shape 523"/>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524" name="Shape 524"/>
          <p:cNvSpPr txBox="1"/>
          <p:nvPr/>
        </p:nvSpPr>
        <p:spPr>
          <a:xfrm>
            <a:off x="2578475" y="4434950"/>
            <a:ext cx="234600" cy="47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525" name="Shape 525"/>
          <p:cNvSpPr txBox="1"/>
          <p:nvPr/>
        </p:nvSpPr>
        <p:spPr>
          <a:xfrm>
            <a:off x="602825" y="599100"/>
            <a:ext cx="5134500" cy="393600"/>
          </a:xfrm>
          <a:prstGeom prst="rect">
            <a:avLst/>
          </a:prstGeom>
          <a:noFill/>
          <a:ln>
            <a:noFill/>
          </a:ln>
        </p:spPr>
        <p:txBody>
          <a:bodyPr anchorCtr="0" anchor="t" bIns="91425" lIns="91425" rIns="91425" tIns="91425">
            <a:noAutofit/>
          </a:bodyPr>
          <a:lstStyle/>
          <a:p>
            <a:pPr lvl="0" rtl="0">
              <a:spcBef>
                <a:spcPts val="0"/>
              </a:spcBef>
              <a:buNone/>
            </a:pPr>
            <a:r>
              <a:rPr b="1" lang="es" sz="1300">
                <a:solidFill>
                  <a:srgbClr val="351C75"/>
                </a:solidFill>
                <a:latin typeface="Playfair Display"/>
                <a:ea typeface="Playfair Display"/>
                <a:cs typeface="Playfair Display"/>
                <a:sym typeface="Playfair Display"/>
              </a:rPr>
              <a:t>Reconstruction, Depth Computation</a:t>
            </a: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526" name="Shape 526"/>
          <p:cNvSpPr txBox="1"/>
          <p:nvPr/>
        </p:nvSpPr>
        <p:spPr>
          <a:xfrm>
            <a:off x="152400" y="152400"/>
            <a:ext cx="8075400" cy="510900"/>
          </a:xfrm>
          <a:prstGeom prst="rect">
            <a:avLst/>
          </a:prstGeom>
          <a:noFill/>
          <a:ln>
            <a:noFill/>
          </a:ln>
        </p:spPr>
        <p:txBody>
          <a:bodyPr anchorCtr="0" anchor="ctr" bIns="91425" lIns="91425" rIns="91425" tIns="91425">
            <a:noAutofit/>
          </a:bodyPr>
          <a:lstStyle/>
          <a:p>
            <a:pPr lvl="0" rtl="0">
              <a:spcBef>
                <a:spcPts val="0"/>
              </a:spcBef>
              <a:buClr>
                <a:schemeClr val="dk1"/>
              </a:buClr>
              <a:buSzPct val="55000"/>
              <a:buFont typeface="Arial"/>
              <a:buNone/>
            </a:pPr>
            <a:r>
              <a:rPr b="1" lang="es" sz="2000">
                <a:solidFill>
                  <a:srgbClr val="351C75"/>
                </a:solidFill>
                <a:latin typeface="Playfair Display"/>
                <a:ea typeface="Playfair Display"/>
                <a:cs typeface="Playfair Display"/>
                <a:sym typeface="Playfair Display"/>
              </a:rPr>
              <a:t>Part IV: Reconstruction from two images</a:t>
            </a:r>
          </a:p>
        </p:txBody>
      </p:sp>
      <p:sp>
        <p:nvSpPr>
          <p:cNvPr id="527" name="Shape 527"/>
          <p:cNvSpPr txBox="1"/>
          <p:nvPr/>
        </p:nvSpPr>
        <p:spPr>
          <a:xfrm>
            <a:off x="650250" y="1206350"/>
            <a:ext cx="6207900" cy="393600"/>
          </a:xfrm>
          <a:prstGeom prst="rect">
            <a:avLst/>
          </a:prstGeom>
          <a:noFill/>
          <a:ln>
            <a:noFill/>
          </a:ln>
        </p:spPr>
        <p:txBody>
          <a:bodyPr anchorCtr="0" anchor="t" bIns="91425" lIns="91425" rIns="91425" tIns="91425">
            <a:noAutofit/>
          </a:bodyPr>
          <a:lstStyle/>
          <a:p>
            <a:pPr lvl="0" rtl="0">
              <a:spcBef>
                <a:spcPts val="0"/>
              </a:spcBef>
              <a:buNone/>
            </a:pPr>
            <a:r>
              <a:rPr lang="es" sz="1300"/>
              <a:t>SSD cost → Minimize Sum of Squares Difference</a:t>
            </a: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pic>
        <p:nvPicPr>
          <p:cNvPr id="528" name="Shape 528"/>
          <p:cNvPicPr preferRelativeResize="0"/>
          <p:nvPr/>
        </p:nvPicPr>
        <p:blipFill>
          <a:blip r:embed="rId3">
            <a:alphaModFix/>
          </a:blip>
          <a:stretch>
            <a:fillRect/>
          </a:stretch>
        </p:blipFill>
        <p:spPr>
          <a:xfrm>
            <a:off x="4693587" y="1140562"/>
            <a:ext cx="3629025" cy="809625"/>
          </a:xfrm>
          <a:prstGeom prst="rect">
            <a:avLst/>
          </a:prstGeom>
          <a:noFill/>
          <a:ln>
            <a:noFill/>
          </a:ln>
        </p:spPr>
      </p:pic>
      <p:sp>
        <p:nvSpPr>
          <p:cNvPr id="529" name="Shape 52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cxnSp>
        <p:nvCxnSpPr>
          <p:cNvPr id="534" name="Shape 534"/>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535" name="Shape 535"/>
          <p:cNvSpPr txBox="1"/>
          <p:nvPr/>
        </p:nvSpPr>
        <p:spPr>
          <a:xfrm>
            <a:off x="2578475" y="4434950"/>
            <a:ext cx="234600" cy="47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536" name="Shape 536"/>
          <p:cNvSpPr txBox="1"/>
          <p:nvPr/>
        </p:nvSpPr>
        <p:spPr>
          <a:xfrm>
            <a:off x="602825" y="599100"/>
            <a:ext cx="5134500" cy="393600"/>
          </a:xfrm>
          <a:prstGeom prst="rect">
            <a:avLst/>
          </a:prstGeom>
          <a:noFill/>
          <a:ln>
            <a:noFill/>
          </a:ln>
        </p:spPr>
        <p:txBody>
          <a:bodyPr anchorCtr="0" anchor="t" bIns="91425" lIns="91425" rIns="91425" tIns="91425">
            <a:noAutofit/>
          </a:bodyPr>
          <a:lstStyle/>
          <a:p>
            <a:pPr lvl="0" rtl="0">
              <a:spcBef>
                <a:spcPts val="0"/>
              </a:spcBef>
              <a:buNone/>
            </a:pPr>
            <a:r>
              <a:rPr b="1" lang="es" sz="1300">
                <a:solidFill>
                  <a:srgbClr val="351C75"/>
                </a:solidFill>
                <a:latin typeface="Playfair Display"/>
                <a:ea typeface="Playfair Display"/>
                <a:cs typeface="Playfair Display"/>
                <a:sym typeface="Playfair Display"/>
              </a:rPr>
              <a:t>Reconstruction, Depth Computation</a:t>
            </a: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537" name="Shape 537"/>
          <p:cNvSpPr txBox="1"/>
          <p:nvPr/>
        </p:nvSpPr>
        <p:spPr>
          <a:xfrm>
            <a:off x="152400" y="152400"/>
            <a:ext cx="8075400" cy="510900"/>
          </a:xfrm>
          <a:prstGeom prst="rect">
            <a:avLst/>
          </a:prstGeom>
          <a:noFill/>
          <a:ln>
            <a:noFill/>
          </a:ln>
        </p:spPr>
        <p:txBody>
          <a:bodyPr anchorCtr="0" anchor="ctr" bIns="91425" lIns="91425" rIns="91425" tIns="91425">
            <a:noAutofit/>
          </a:bodyPr>
          <a:lstStyle/>
          <a:p>
            <a:pPr lvl="0" rtl="0">
              <a:spcBef>
                <a:spcPts val="0"/>
              </a:spcBef>
              <a:buClr>
                <a:schemeClr val="dk1"/>
              </a:buClr>
              <a:buSzPct val="55000"/>
              <a:buFont typeface="Arial"/>
              <a:buNone/>
            </a:pPr>
            <a:r>
              <a:rPr b="1" lang="es" sz="2000">
                <a:solidFill>
                  <a:srgbClr val="351C75"/>
                </a:solidFill>
                <a:latin typeface="Playfair Display"/>
                <a:ea typeface="Playfair Display"/>
                <a:cs typeface="Playfair Display"/>
                <a:sym typeface="Playfair Display"/>
              </a:rPr>
              <a:t>Part IV: Reconstruction from two images</a:t>
            </a:r>
          </a:p>
        </p:txBody>
      </p:sp>
      <p:sp>
        <p:nvSpPr>
          <p:cNvPr id="538" name="Shape 538"/>
          <p:cNvSpPr txBox="1"/>
          <p:nvPr/>
        </p:nvSpPr>
        <p:spPr>
          <a:xfrm>
            <a:off x="650250" y="1206350"/>
            <a:ext cx="6207900" cy="393600"/>
          </a:xfrm>
          <a:prstGeom prst="rect">
            <a:avLst/>
          </a:prstGeom>
          <a:noFill/>
          <a:ln>
            <a:noFill/>
          </a:ln>
        </p:spPr>
        <p:txBody>
          <a:bodyPr anchorCtr="0" anchor="t" bIns="91425" lIns="91425" rIns="91425" tIns="91425">
            <a:noAutofit/>
          </a:bodyPr>
          <a:lstStyle/>
          <a:p>
            <a:pPr lvl="0" rtl="0">
              <a:spcBef>
                <a:spcPts val="0"/>
              </a:spcBef>
              <a:buNone/>
            </a:pPr>
            <a:r>
              <a:rPr lang="es" sz="1300"/>
              <a:t>SSD cost → Minimize Sum of Squares Difference</a:t>
            </a:r>
          </a:p>
          <a:p>
            <a:pPr lvl="0" rtl="0">
              <a:spcBef>
                <a:spcPts val="0"/>
              </a:spcBef>
              <a:buNone/>
            </a:pPr>
            <a:r>
              <a:t/>
            </a:r>
            <a:endParaRPr sz="1300"/>
          </a:p>
          <a:p>
            <a:pPr lvl="0" rtl="0">
              <a:spcBef>
                <a:spcPts val="0"/>
              </a:spcBef>
              <a:buNone/>
            </a:pPr>
            <a:r>
              <a:rPr lang="es" sz="1300"/>
              <a:t>Results are window Dependent</a:t>
            </a:r>
          </a:p>
          <a:p>
            <a:pPr lvl="0" rtl="0">
              <a:spcBef>
                <a:spcPts val="0"/>
              </a:spcBef>
              <a:buNone/>
            </a:pPr>
            <a:r>
              <a:t/>
            </a:r>
            <a:endParaRPr sz="1300"/>
          </a:p>
          <a:p>
            <a:pPr lvl="0" rtl="0">
              <a:spcBef>
                <a:spcPts val="0"/>
              </a:spcBef>
              <a:buNone/>
            </a:pPr>
            <a:r>
              <a:rPr lang="es" sz="1300"/>
              <a:t>Bigger window→ Blur Objects, No noise</a:t>
            </a:r>
          </a:p>
          <a:p>
            <a:pPr lvl="0" rtl="0">
              <a:spcBef>
                <a:spcPts val="0"/>
              </a:spcBef>
              <a:buNone/>
            </a:pPr>
            <a:r>
              <a:rPr lang="es" sz="1300"/>
              <a:t>Small window → More precise, Noise</a:t>
            </a: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pic>
        <p:nvPicPr>
          <p:cNvPr id="539" name="Shape 539"/>
          <p:cNvPicPr preferRelativeResize="0"/>
          <p:nvPr/>
        </p:nvPicPr>
        <p:blipFill>
          <a:blip r:embed="rId3">
            <a:alphaModFix/>
          </a:blip>
          <a:stretch>
            <a:fillRect/>
          </a:stretch>
        </p:blipFill>
        <p:spPr>
          <a:xfrm>
            <a:off x="4693587" y="1140562"/>
            <a:ext cx="3629025" cy="809625"/>
          </a:xfrm>
          <a:prstGeom prst="rect">
            <a:avLst/>
          </a:prstGeom>
          <a:noFill/>
          <a:ln>
            <a:noFill/>
          </a:ln>
        </p:spPr>
      </p:pic>
      <p:sp>
        <p:nvSpPr>
          <p:cNvPr id="540" name="Shape 5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cxnSp>
        <p:nvCxnSpPr>
          <p:cNvPr id="545" name="Shape 545"/>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546" name="Shape 546"/>
          <p:cNvSpPr txBox="1"/>
          <p:nvPr/>
        </p:nvSpPr>
        <p:spPr>
          <a:xfrm>
            <a:off x="2578475" y="4434950"/>
            <a:ext cx="234600" cy="47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547" name="Shape 547"/>
          <p:cNvSpPr txBox="1"/>
          <p:nvPr/>
        </p:nvSpPr>
        <p:spPr>
          <a:xfrm>
            <a:off x="602825" y="599100"/>
            <a:ext cx="5134500" cy="393600"/>
          </a:xfrm>
          <a:prstGeom prst="rect">
            <a:avLst/>
          </a:prstGeom>
          <a:noFill/>
          <a:ln>
            <a:noFill/>
          </a:ln>
        </p:spPr>
        <p:txBody>
          <a:bodyPr anchorCtr="0" anchor="t" bIns="91425" lIns="91425" rIns="91425" tIns="91425">
            <a:noAutofit/>
          </a:bodyPr>
          <a:lstStyle/>
          <a:p>
            <a:pPr lvl="0" rtl="0">
              <a:spcBef>
                <a:spcPts val="0"/>
              </a:spcBef>
              <a:buNone/>
            </a:pPr>
            <a:r>
              <a:rPr b="1" lang="es" sz="1300">
                <a:solidFill>
                  <a:srgbClr val="351C75"/>
                </a:solidFill>
                <a:latin typeface="Playfair Display"/>
                <a:ea typeface="Playfair Display"/>
                <a:cs typeface="Playfair Display"/>
                <a:sym typeface="Playfair Display"/>
              </a:rPr>
              <a:t>Reconstruction, Depth Computation</a:t>
            </a: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548" name="Shape 548"/>
          <p:cNvSpPr txBox="1"/>
          <p:nvPr/>
        </p:nvSpPr>
        <p:spPr>
          <a:xfrm>
            <a:off x="152400" y="152400"/>
            <a:ext cx="8075400" cy="510900"/>
          </a:xfrm>
          <a:prstGeom prst="rect">
            <a:avLst/>
          </a:prstGeom>
          <a:noFill/>
          <a:ln>
            <a:noFill/>
          </a:ln>
        </p:spPr>
        <p:txBody>
          <a:bodyPr anchorCtr="0" anchor="ctr" bIns="91425" lIns="91425" rIns="91425" tIns="91425">
            <a:noAutofit/>
          </a:bodyPr>
          <a:lstStyle/>
          <a:p>
            <a:pPr lvl="0" rtl="0">
              <a:spcBef>
                <a:spcPts val="0"/>
              </a:spcBef>
              <a:buClr>
                <a:schemeClr val="dk1"/>
              </a:buClr>
              <a:buSzPct val="55000"/>
              <a:buFont typeface="Arial"/>
              <a:buNone/>
            </a:pPr>
            <a:r>
              <a:rPr b="1" lang="es" sz="2000">
                <a:solidFill>
                  <a:srgbClr val="351C75"/>
                </a:solidFill>
                <a:latin typeface="Playfair Display"/>
                <a:ea typeface="Playfair Display"/>
                <a:cs typeface="Playfair Display"/>
                <a:sym typeface="Playfair Display"/>
              </a:rPr>
              <a:t>Part IV: Reconstruction from two images</a:t>
            </a:r>
          </a:p>
        </p:txBody>
      </p:sp>
      <p:sp>
        <p:nvSpPr>
          <p:cNvPr id="549" name="Shape 549"/>
          <p:cNvSpPr txBox="1"/>
          <p:nvPr/>
        </p:nvSpPr>
        <p:spPr>
          <a:xfrm>
            <a:off x="650250" y="1206350"/>
            <a:ext cx="6207900" cy="393600"/>
          </a:xfrm>
          <a:prstGeom prst="rect">
            <a:avLst/>
          </a:prstGeom>
          <a:noFill/>
          <a:ln>
            <a:noFill/>
          </a:ln>
        </p:spPr>
        <p:txBody>
          <a:bodyPr anchorCtr="0" anchor="t" bIns="91425" lIns="91425" rIns="91425" tIns="91425">
            <a:noAutofit/>
          </a:bodyPr>
          <a:lstStyle/>
          <a:p>
            <a:pPr lvl="0" rtl="0">
              <a:spcBef>
                <a:spcPts val="0"/>
              </a:spcBef>
              <a:buNone/>
            </a:pPr>
            <a:r>
              <a:rPr lang="es" sz="1300"/>
              <a:t>Bigger window→ Blur Objects, No noise</a:t>
            </a:r>
          </a:p>
          <a:p>
            <a:pPr lvl="0" rtl="0">
              <a:spcBef>
                <a:spcPts val="0"/>
              </a:spcBef>
              <a:buNone/>
            </a:pPr>
            <a:r>
              <a:rPr lang="es" sz="1300"/>
              <a:t>Small window → More precise, Noise</a:t>
            </a: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pic>
        <p:nvPicPr>
          <p:cNvPr id="550" name="Shape 550"/>
          <p:cNvPicPr preferRelativeResize="0"/>
          <p:nvPr/>
        </p:nvPicPr>
        <p:blipFill>
          <a:blip r:embed="rId3">
            <a:alphaModFix/>
          </a:blip>
          <a:stretch>
            <a:fillRect/>
          </a:stretch>
        </p:blipFill>
        <p:spPr>
          <a:xfrm>
            <a:off x="1280237" y="1785800"/>
            <a:ext cx="6629400" cy="1514475"/>
          </a:xfrm>
          <a:prstGeom prst="rect">
            <a:avLst/>
          </a:prstGeom>
          <a:noFill/>
          <a:ln>
            <a:noFill/>
          </a:ln>
        </p:spPr>
      </p:pic>
      <p:pic>
        <p:nvPicPr>
          <p:cNvPr id="551" name="Shape 551"/>
          <p:cNvPicPr preferRelativeResize="0"/>
          <p:nvPr/>
        </p:nvPicPr>
        <p:blipFill>
          <a:blip r:embed="rId4">
            <a:alphaModFix/>
          </a:blip>
          <a:stretch>
            <a:fillRect/>
          </a:stretch>
        </p:blipFill>
        <p:spPr>
          <a:xfrm>
            <a:off x="1271575" y="3486125"/>
            <a:ext cx="6600825" cy="1600200"/>
          </a:xfrm>
          <a:prstGeom prst="rect">
            <a:avLst/>
          </a:prstGeom>
          <a:noFill/>
          <a:ln>
            <a:noFill/>
          </a:ln>
        </p:spPr>
      </p:pic>
      <p:sp>
        <p:nvSpPr>
          <p:cNvPr id="552" name="Shape 55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6" name="Shape 556"/>
        <p:cNvGrpSpPr/>
        <p:nvPr/>
      </p:nvGrpSpPr>
      <p:grpSpPr>
        <a:xfrm>
          <a:off x="0" y="0"/>
          <a:ext cx="0" cy="0"/>
          <a:chOff x="0" y="0"/>
          <a:chExt cx="0" cy="0"/>
        </a:xfrm>
      </p:grpSpPr>
      <p:cxnSp>
        <p:nvCxnSpPr>
          <p:cNvPr id="557" name="Shape 557"/>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558" name="Shape 558"/>
          <p:cNvSpPr txBox="1"/>
          <p:nvPr/>
        </p:nvSpPr>
        <p:spPr>
          <a:xfrm>
            <a:off x="2578475" y="4434950"/>
            <a:ext cx="234600" cy="47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559" name="Shape 559"/>
          <p:cNvSpPr txBox="1"/>
          <p:nvPr/>
        </p:nvSpPr>
        <p:spPr>
          <a:xfrm>
            <a:off x="602825" y="599100"/>
            <a:ext cx="5134500" cy="393600"/>
          </a:xfrm>
          <a:prstGeom prst="rect">
            <a:avLst/>
          </a:prstGeom>
          <a:noFill/>
          <a:ln>
            <a:noFill/>
          </a:ln>
        </p:spPr>
        <p:txBody>
          <a:bodyPr anchorCtr="0" anchor="t" bIns="91425" lIns="91425" rIns="91425" tIns="91425">
            <a:noAutofit/>
          </a:bodyPr>
          <a:lstStyle/>
          <a:p>
            <a:pPr lvl="0" rtl="0">
              <a:spcBef>
                <a:spcPts val="0"/>
              </a:spcBef>
              <a:buNone/>
            </a:pPr>
            <a:r>
              <a:rPr b="1" lang="es" sz="1300">
                <a:solidFill>
                  <a:srgbClr val="351C75"/>
                </a:solidFill>
                <a:latin typeface="Playfair Display"/>
                <a:ea typeface="Playfair Display"/>
                <a:cs typeface="Playfair Display"/>
                <a:sym typeface="Playfair Display"/>
              </a:rPr>
              <a:t>Reconstruction, Depth Computation</a:t>
            </a: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560" name="Shape 560"/>
          <p:cNvSpPr txBox="1"/>
          <p:nvPr/>
        </p:nvSpPr>
        <p:spPr>
          <a:xfrm>
            <a:off x="152400" y="152400"/>
            <a:ext cx="8075400" cy="510900"/>
          </a:xfrm>
          <a:prstGeom prst="rect">
            <a:avLst/>
          </a:prstGeom>
          <a:noFill/>
          <a:ln>
            <a:noFill/>
          </a:ln>
        </p:spPr>
        <p:txBody>
          <a:bodyPr anchorCtr="0" anchor="ctr" bIns="91425" lIns="91425" rIns="91425" tIns="91425">
            <a:noAutofit/>
          </a:bodyPr>
          <a:lstStyle/>
          <a:p>
            <a:pPr lvl="0" rtl="0">
              <a:spcBef>
                <a:spcPts val="0"/>
              </a:spcBef>
              <a:buClr>
                <a:schemeClr val="dk1"/>
              </a:buClr>
              <a:buSzPct val="55000"/>
              <a:buFont typeface="Arial"/>
              <a:buNone/>
            </a:pPr>
            <a:r>
              <a:rPr b="1" lang="es" sz="2000">
                <a:solidFill>
                  <a:srgbClr val="351C75"/>
                </a:solidFill>
                <a:latin typeface="Playfair Display"/>
                <a:ea typeface="Playfair Display"/>
                <a:cs typeface="Playfair Display"/>
                <a:sym typeface="Playfair Display"/>
              </a:rPr>
              <a:t>Part IV: Reconstruction from two images</a:t>
            </a:r>
          </a:p>
        </p:txBody>
      </p:sp>
      <p:sp>
        <p:nvSpPr>
          <p:cNvPr id="561" name="Shape 561"/>
          <p:cNvSpPr txBox="1"/>
          <p:nvPr/>
        </p:nvSpPr>
        <p:spPr>
          <a:xfrm>
            <a:off x="650250" y="1206350"/>
            <a:ext cx="6207900" cy="393600"/>
          </a:xfrm>
          <a:prstGeom prst="rect">
            <a:avLst/>
          </a:prstGeom>
          <a:noFill/>
          <a:ln>
            <a:noFill/>
          </a:ln>
        </p:spPr>
        <p:txBody>
          <a:bodyPr anchorCtr="0" anchor="t" bIns="91425" lIns="91425" rIns="91425" tIns="91425">
            <a:noAutofit/>
          </a:bodyPr>
          <a:lstStyle/>
          <a:p>
            <a:pPr lvl="0" rtl="0">
              <a:spcBef>
                <a:spcPts val="0"/>
              </a:spcBef>
              <a:buNone/>
            </a:pPr>
            <a:r>
              <a:rPr lang="es" sz="1300"/>
              <a:t>NCC cost → Maximize Correlation</a:t>
            </a: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562" name="Shape 56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cxnSp>
        <p:nvCxnSpPr>
          <p:cNvPr id="567" name="Shape 567"/>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568" name="Shape 568"/>
          <p:cNvSpPr txBox="1"/>
          <p:nvPr/>
        </p:nvSpPr>
        <p:spPr>
          <a:xfrm>
            <a:off x="2578475" y="4434950"/>
            <a:ext cx="234600" cy="47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569" name="Shape 569"/>
          <p:cNvSpPr txBox="1"/>
          <p:nvPr/>
        </p:nvSpPr>
        <p:spPr>
          <a:xfrm>
            <a:off x="602825" y="599100"/>
            <a:ext cx="5134500" cy="393600"/>
          </a:xfrm>
          <a:prstGeom prst="rect">
            <a:avLst/>
          </a:prstGeom>
          <a:noFill/>
          <a:ln>
            <a:noFill/>
          </a:ln>
        </p:spPr>
        <p:txBody>
          <a:bodyPr anchorCtr="0" anchor="t" bIns="91425" lIns="91425" rIns="91425" tIns="91425">
            <a:noAutofit/>
          </a:bodyPr>
          <a:lstStyle/>
          <a:p>
            <a:pPr lvl="0" rtl="0">
              <a:spcBef>
                <a:spcPts val="0"/>
              </a:spcBef>
              <a:buNone/>
            </a:pPr>
            <a:r>
              <a:rPr b="1" lang="es" sz="1300">
                <a:solidFill>
                  <a:srgbClr val="351C75"/>
                </a:solidFill>
                <a:latin typeface="Playfair Display"/>
                <a:ea typeface="Playfair Display"/>
                <a:cs typeface="Playfair Display"/>
                <a:sym typeface="Playfair Display"/>
              </a:rPr>
              <a:t>Reconstruction, Depth Computation</a:t>
            </a: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570" name="Shape 570"/>
          <p:cNvSpPr txBox="1"/>
          <p:nvPr/>
        </p:nvSpPr>
        <p:spPr>
          <a:xfrm>
            <a:off x="152400" y="152400"/>
            <a:ext cx="8075400" cy="510900"/>
          </a:xfrm>
          <a:prstGeom prst="rect">
            <a:avLst/>
          </a:prstGeom>
          <a:noFill/>
          <a:ln>
            <a:noFill/>
          </a:ln>
        </p:spPr>
        <p:txBody>
          <a:bodyPr anchorCtr="0" anchor="ctr" bIns="91425" lIns="91425" rIns="91425" tIns="91425">
            <a:noAutofit/>
          </a:bodyPr>
          <a:lstStyle/>
          <a:p>
            <a:pPr lvl="0" rtl="0">
              <a:spcBef>
                <a:spcPts val="0"/>
              </a:spcBef>
              <a:buClr>
                <a:schemeClr val="dk1"/>
              </a:buClr>
              <a:buSzPct val="55000"/>
              <a:buFont typeface="Arial"/>
              <a:buNone/>
            </a:pPr>
            <a:r>
              <a:rPr b="1" lang="es" sz="2000">
                <a:solidFill>
                  <a:srgbClr val="351C75"/>
                </a:solidFill>
                <a:latin typeface="Playfair Display"/>
                <a:ea typeface="Playfair Display"/>
                <a:cs typeface="Playfair Display"/>
                <a:sym typeface="Playfair Display"/>
              </a:rPr>
              <a:t>Part IV: Reconstruction from two images</a:t>
            </a:r>
          </a:p>
        </p:txBody>
      </p:sp>
      <p:sp>
        <p:nvSpPr>
          <p:cNvPr id="571" name="Shape 571"/>
          <p:cNvSpPr txBox="1"/>
          <p:nvPr/>
        </p:nvSpPr>
        <p:spPr>
          <a:xfrm>
            <a:off x="650250" y="1206350"/>
            <a:ext cx="6207900" cy="393600"/>
          </a:xfrm>
          <a:prstGeom prst="rect">
            <a:avLst/>
          </a:prstGeom>
          <a:noFill/>
          <a:ln>
            <a:noFill/>
          </a:ln>
        </p:spPr>
        <p:txBody>
          <a:bodyPr anchorCtr="0" anchor="t" bIns="91425" lIns="91425" rIns="91425" tIns="91425">
            <a:noAutofit/>
          </a:bodyPr>
          <a:lstStyle/>
          <a:p>
            <a:pPr lvl="0" rtl="0">
              <a:spcBef>
                <a:spcPts val="0"/>
              </a:spcBef>
              <a:buNone/>
            </a:pPr>
            <a:r>
              <a:rPr lang="es" sz="1300"/>
              <a:t>NCC cost → Maximize Correlation</a:t>
            </a: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pic>
        <p:nvPicPr>
          <p:cNvPr id="572" name="Shape 572"/>
          <p:cNvPicPr preferRelativeResize="0"/>
          <p:nvPr/>
        </p:nvPicPr>
        <p:blipFill>
          <a:blip r:embed="rId3">
            <a:alphaModFix/>
          </a:blip>
          <a:stretch>
            <a:fillRect/>
          </a:stretch>
        </p:blipFill>
        <p:spPr>
          <a:xfrm>
            <a:off x="4045287" y="1126925"/>
            <a:ext cx="4295775" cy="552450"/>
          </a:xfrm>
          <a:prstGeom prst="rect">
            <a:avLst/>
          </a:prstGeom>
          <a:noFill/>
          <a:ln>
            <a:noFill/>
          </a:ln>
        </p:spPr>
      </p:pic>
      <p:sp>
        <p:nvSpPr>
          <p:cNvPr id="573" name="Shape 57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cxnSp>
        <p:nvCxnSpPr>
          <p:cNvPr id="578" name="Shape 578"/>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579" name="Shape 579"/>
          <p:cNvSpPr txBox="1"/>
          <p:nvPr/>
        </p:nvSpPr>
        <p:spPr>
          <a:xfrm>
            <a:off x="2578475" y="4434950"/>
            <a:ext cx="234600" cy="47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580" name="Shape 580"/>
          <p:cNvSpPr txBox="1"/>
          <p:nvPr/>
        </p:nvSpPr>
        <p:spPr>
          <a:xfrm>
            <a:off x="602825" y="599100"/>
            <a:ext cx="5134500" cy="393600"/>
          </a:xfrm>
          <a:prstGeom prst="rect">
            <a:avLst/>
          </a:prstGeom>
          <a:noFill/>
          <a:ln>
            <a:noFill/>
          </a:ln>
        </p:spPr>
        <p:txBody>
          <a:bodyPr anchorCtr="0" anchor="t" bIns="91425" lIns="91425" rIns="91425" tIns="91425">
            <a:noAutofit/>
          </a:bodyPr>
          <a:lstStyle/>
          <a:p>
            <a:pPr lvl="0" rtl="0">
              <a:spcBef>
                <a:spcPts val="0"/>
              </a:spcBef>
              <a:buNone/>
            </a:pPr>
            <a:r>
              <a:rPr b="1" lang="es" sz="1300">
                <a:solidFill>
                  <a:srgbClr val="351C75"/>
                </a:solidFill>
                <a:latin typeface="Playfair Display"/>
                <a:ea typeface="Playfair Display"/>
                <a:cs typeface="Playfair Display"/>
                <a:sym typeface="Playfair Display"/>
              </a:rPr>
              <a:t>Reconstruction, Depth Computation</a:t>
            </a: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581" name="Shape 581"/>
          <p:cNvSpPr txBox="1"/>
          <p:nvPr/>
        </p:nvSpPr>
        <p:spPr>
          <a:xfrm>
            <a:off x="152400" y="152400"/>
            <a:ext cx="8075400" cy="510900"/>
          </a:xfrm>
          <a:prstGeom prst="rect">
            <a:avLst/>
          </a:prstGeom>
          <a:noFill/>
          <a:ln>
            <a:noFill/>
          </a:ln>
        </p:spPr>
        <p:txBody>
          <a:bodyPr anchorCtr="0" anchor="ctr" bIns="91425" lIns="91425" rIns="91425" tIns="91425">
            <a:noAutofit/>
          </a:bodyPr>
          <a:lstStyle/>
          <a:p>
            <a:pPr lvl="0" rtl="0">
              <a:spcBef>
                <a:spcPts val="0"/>
              </a:spcBef>
              <a:buClr>
                <a:schemeClr val="dk1"/>
              </a:buClr>
              <a:buSzPct val="55000"/>
              <a:buFont typeface="Arial"/>
              <a:buNone/>
            </a:pPr>
            <a:r>
              <a:rPr b="1" lang="es" sz="2000">
                <a:solidFill>
                  <a:srgbClr val="351C75"/>
                </a:solidFill>
                <a:latin typeface="Playfair Display"/>
                <a:ea typeface="Playfair Display"/>
                <a:cs typeface="Playfair Display"/>
                <a:sym typeface="Playfair Display"/>
              </a:rPr>
              <a:t>Part IV: Reconstruction from two images</a:t>
            </a:r>
          </a:p>
        </p:txBody>
      </p:sp>
      <p:sp>
        <p:nvSpPr>
          <p:cNvPr id="582" name="Shape 582"/>
          <p:cNvSpPr txBox="1"/>
          <p:nvPr/>
        </p:nvSpPr>
        <p:spPr>
          <a:xfrm>
            <a:off x="650250" y="1206350"/>
            <a:ext cx="6207900" cy="393600"/>
          </a:xfrm>
          <a:prstGeom prst="rect">
            <a:avLst/>
          </a:prstGeom>
          <a:noFill/>
          <a:ln>
            <a:noFill/>
          </a:ln>
        </p:spPr>
        <p:txBody>
          <a:bodyPr anchorCtr="0" anchor="t" bIns="91425" lIns="91425" rIns="91425" tIns="91425">
            <a:noAutofit/>
          </a:bodyPr>
          <a:lstStyle/>
          <a:p>
            <a:pPr lvl="0" rtl="0">
              <a:spcBef>
                <a:spcPts val="0"/>
              </a:spcBef>
              <a:buNone/>
            </a:pPr>
            <a:r>
              <a:rPr lang="es" sz="1300"/>
              <a:t>NCC cost → Maximize Correlation</a:t>
            </a:r>
          </a:p>
          <a:p>
            <a:pPr lvl="0" rtl="0">
              <a:spcBef>
                <a:spcPts val="0"/>
              </a:spcBef>
              <a:buNone/>
            </a:pPr>
            <a:r>
              <a:t/>
            </a:r>
            <a:endParaRPr sz="1300"/>
          </a:p>
          <a:p>
            <a:pPr lvl="0" rtl="0">
              <a:spcBef>
                <a:spcPts val="0"/>
              </a:spcBef>
              <a:buNone/>
            </a:pPr>
            <a:r>
              <a:rPr lang="es" sz="1300"/>
              <a:t>Higher Computation Times</a:t>
            </a:r>
          </a:p>
          <a:p>
            <a:pPr lvl="0" rtl="0">
              <a:spcBef>
                <a:spcPts val="0"/>
              </a:spcBef>
              <a:buNone/>
            </a:pPr>
            <a:r>
              <a:rPr lang="es" sz="1300"/>
              <a:t>Slightly lower Performance than SSD</a:t>
            </a: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pic>
        <p:nvPicPr>
          <p:cNvPr id="583" name="Shape 583"/>
          <p:cNvPicPr preferRelativeResize="0"/>
          <p:nvPr/>
        </p:nvPicPr>
        <p:blipFill>
          <a:blip r:embed="rId3">
            <a:alphaModFix/>
          </a:blip>
          <a:stretch>
            <a:fillRect/>
          </a:stretch>
        </p:blipFill>
        <p:spPr>
          <a:xfrm>
            <a:off x="4045287" y="1126925"/>
            <a:ext cx="4295775" cy="552450"/>
          </a:xfrm>
          <a:prstGeom prst="rect">
            <a:avLst/>
          </a:prstGeom>
          <a:noFill/>
          <a:ln>
            <a:noFill/>
          </a:ln>
        </p:spPr>
      </p:pic>
      <p:sp>
        <p:nvSpPr>
          <p:cNvPr id="584" name="Shape 58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cxnSp>
        <p:nvCxnSpPr>
          <p:cNvPr id="589" name="Shape 589"/>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590" name="Shape 590"/>
          <p:cNvSpPr txBox="1"/>
          <p:nvPr/>
        </p:nvSpPr>
        <p:spPr>
          <a:xfrm>
            <a:off x="2578475" y="4434950"/>
            <a:ext cx="234600" cy="47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591" name="Shape 591"/>
          <p:cNvSpPr txBox="1"/>
          <p:nvPr/>
        </p:nvSpPr>
        <p:spPr>
          <a:xfrm>
            <a:off x="602825" y="599100"/>
            <a:ext cx="5134500" cy="393600"/>
          </a:xfrm>
          <a:prstGeom prst="rect">
            <a:avLst/>
          </a:prstGeom>
          <a:noFill/>
          <a:ln>
            <a:noFill/>
          </a:ln>
        </p:spPr>
        <p:txBody>
          <a:bodyPr anchorCtr="0" anchor="t" bIns="91425" lIns="91425" rIns="91425" tIns="91425">
            <a:noAutofit/>
          </a:bodyPr>
          <a:lstStyle/>
          <a:p>
            <a:pPr lvl="0" rtl="0">
              <a:spcBef>
                <a:spcPts val="0"/>
              </a:spcBef>
              <a:buNone/>
            </a:pPr>
            <a:r>
              <a:rPr b="1" lang="es" sz="1300">
                <a:solidFill>
                  <a:srgbClr val="351C75"/>
                </a:solidFill>
                <a:latin typeface="Playfair Display"/>
                <a:ea typeface="Playfair Display"/>
                <a:cs typeface="Playfair Display"/>
                <a:sym typeface="Playfair Display"/>
              </a:rPr>
              <a:t>Reconstruction, Depth Computation</a:t>
            </a: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592" name="Shape 592"/>
          <p:cNvSpPr txBox="1"/>
          <p:nvPr/>
        </p:nvSpPr>
        <p:spPr>
          <a:xfrm>
            <a:off x="152400" y="152400"/>
            <a:ext cx="8075400" cy="510900"/>
          </a:xfrm>
          <a:prstGeom prst="rect">
            <a:avLst/>
          </a:prstGeom>
          <a:noFill/>
          <a:ln>
            <a:noFill/>
          </a:ln>
        </p:spPr>
        <p:txBody>
          <a:bodyPr anchorCtr="0" anchor="ctr" bIns="91425" lIns="91425" rIns="91425" tIns="91425">
            <a:noAutofit/>
          </a:bodyPr>
          <a:lstStyle/>
          <a:p>
            <a:pPr lvl="0" rtl="0">
              <a:spcBef>
                <a:spcPts val="0"/>
              </a:spcBef>
              <a:buClr>
                <a:schemeClr val="dk1"/>
              </a:buClr>
              <a:buSzPct val="55000"/>
              <a:buFont typeface="Arial"/>
              <a:buNone/>
            </a:pPr>
            <a:r>
              <a:rPr b="1" lang="es" sz="2000">
                <a:solidFill>
                  <a:srgbClr val="351C75"/>
                </a:solidFill>
                <a:latin typeface="Playfair Display"/>
                <a:ea typeface="Playfair Display"/>
                <a:cs typeface="Playfair Display"/>
                <a:sym typeface="Playfair Display"/>
              </a:rPr>
              <a:t>Part IV: Reconstruction from two images</a:t>
            </a:r>
          </a:p>
        </p:txBody>
      </p:sp>
      <p:sp>
        <p:nvSpPr>
          <p:cNvPr id="593" name="Shape 593"/>
          <p:cNvSpPr txBox="1"/>
          <p:nvPr/>
        </p:nvSpPr>
        <p:spPr>
          <a:xfrm>
            <a:off x="650250" y="1206350"/>
            <a:ext cx="6207900" cy="393600"/>
          </a:xfrm>
          <a:prstGeom prst="rect">
            <a:avLst/>
          </a:prstGeom>
          <a:noFill/>
          <a:ln>
            <a:noFill/>
          </a:ln>
        </p:spPr>
        <p:txBody>
          <a:bodyPr anchorCtr="0" anchor="t" bIns="91425" lIns="91425" rIns="91425" tIns="91425">
            <a:noAutofit/>
          </a:bodyPr>
          <a:lstStyle/>
          <a:p>
            <a:pPr lvl="0" rtl="0">
              <a:spcBef>
                <a:spcPts val="0"/>
              </a:spcBef>
              <a:buNone/>
            </a:pPr>
            <a:r>
              <a:rPr lang="es" sz="1300"/>
              <a:t>Higher Computation Times</a:t>
            </a:r>
          </a:p>
          <a:p>
            <a:pPr lvl="0" rtl="0">
              <a:spcBef>
                <a:spcPts val="0"/>
              </a:spcBef>
              <a:buNone/>
            </a:pPr>
            <a:r>
              <a:rPr lang="es" sz="1300"/>
              <a:t>Slightly lower Performance than SSD</a:t>
            </a: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pic>
        <p:nvPicPr>
          <p:cNvPr id="594" name="Shape 594"/>
          <p:cNvPicPr preferRelativeResize="0"/>
          <p:nvPr/>
        </p:nvPicPr>
        <p:blipFill>
          <a:blip r:embed="rId3">
            <a:alphaModFix/>
          </a:blip>
          <a:stretch>
            <a:fillRect/>
          </a:stretch>
        </p:blipFill>
        <p:spPr>
          <a:xfrm>
            <a:off x="1421550" y="1981200"/>
            <a:ext cx="6534150" cy="3162300"/>
          </a:xfrm>
          <a:prstGeom prst="rect">
            <a:avLst/>
          </a:prstGeom>
          <a:noFill/>
          <a:ln>
            <a:noFill/>
          </a:ln>
        </p:spPr>
      </p:pic>
      <p:sp>
        <p:nvSpPr>
          <p:cNvPr id="595" name="Shape 59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9" name="Shape 599"/>
        <p:cNvGrpSpPr/>
        <p:nvPr/>
      </p:nvGrpSpPr>
      <p:grpSpPr>
        <a:xfrm>
          <a:off x="0" y="0"/>
          <a:ext cx="0" cy="0"/>
          <a:chOff x="0" y="0"/>
          <a:chExt cx="0" cy="0"/>
        </a:xfrm>
      </p:grpSpPr>
      <p:cxnSp>
        <p:nvCxnSpPr>
          <p:cNvPr id="600" name="Shape 600"/>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601" name="Shape 601"/>
          <p:cNvSpPr txBox="1"/>
          <p:nvPr/>
        </p:nvSpPr>
        <p:spPr>
          <a:xfrm>
            <a:off x="2578475" y="4434950"/>
            <a:ext cx="234600" cy="47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602" name="Shape 602"/>
          <p:cNvSpPr txBox="1"/>
          <p:nvPr/>
        </p:nvSpPr>
        <p:spPr>
          <a:xfrm>
            <a:off x="602825" y="599100"/>
            <a:ext cx="5134500" cy="393600"/>
          </a:xfrm>
          <a:prstGeom prst="rect">
            <a:avLst/>
          </a:prstGeom>
          <a:noFill/>
          <a:ln>
            <a:noFill/>
          </a:ln>
        </p:spPr>
        <p:txBody>
          <a:bodyPr anchorCtr="0" anchor="t" bIns="91425" lIns="91425" rIns="91425" tIns="91425">
            <a:noAutofit/>
          </a:bodyPr>
          <a:lstStyle/>
          <a:p>
            <a:pPr lvl="0" rtl="0">
              <a:spcBef>
                <a:spcPts val="0"/>
              </a:spcBef>
              <a:buNone/>
            </a:pPr>
            <a:r>
              <a:rPr b="1" lang="es" sz="1300">
                <a:solidFill>
                  <a:srgbClr val="351C75"/>
                </a:solidFill>
                <a:latin typeface="Playfair Display"/>
                <a:ea typeface="Playfair Display"/>
                <a:cs typeface="Playfair Display"/>
                <a:sym typeface="Playfair Display"/>
              </a:rPr>
              <a:t>Reconstruction, Depth Computation</a:t>
            </a: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603" name="Shape 603"/>
          <p:cNvSpPr txBox="1"/>
          <p:nvPr/>
        </p:nvSpPr>
        <p:spPr>
          <a:xfrm>
            <a:off x="152400" y="152400"/>
            <a:ext cx="8075400" cy="510900"/>
          </a:xfrm>
          <a:prstGeom prst="rect">
            <a:avLst/>
          </a:prstGeom>
          <a:noFill/>
          <a:ln>
            <a:noFill/>
          </a:ln>
        </p:spPr>
        <p:txBody>
          <a:bodyPr anchorCtr="0" anchor="ctr" bIns="91425" lIns="91425" rIns="91425" tIns="91425">
            <a:noAutofit/>
          </a:bodyPr>
          <a:lstStyle/>
          <a:p>
            <a:pPr lvl="0" rtl="0">
              <a:spcBef>
                <a:spcPts val="0"/>
              </a:spcBef>
              <a:buNone/>
            </a:pPr>
            <a:r>
              <a:rPr b="1" lang="es" sz="2000">
                <a:solidFill>
                  <a:srgbClr val="351C75"/>
                </a:solidFill>
                <a:latin typeface="Playfair Display"/>
                <a:ea typeface="Playfair Display"/>
                <a:cs typeface="Playfair Display"/>
                <a:sym typeface="Playfair Display"/>
              </a:rPr>
              <a:t>Part IV: Reconstruction from two images: </a:t>
            </a:r>
          </a:p>
        </p:txBody>
      </p:sp>
      <p:sp>
        <p:nvSpPr>
          <p:cNvPr id="604" name="Shape 604"/>
          <p:cNvSpPr txBox="1"/>
          <p:nvPr/>
        </p:nvSpPr>
        <p:spPr>
          <a:xfrm>
            <a:off x="650250" y="1206350"/>
            <a:ext cx="6207900" cy="393600"/>
          </a:xfrm>
          <a:prstGeom prst="rect">
            <a:avLst/>
          </a:prstGeom>
          <a:noFill/>
          <a:ln>
            <a:noFill/>
          </a:ln>
        </p:spPr>
        <p:txBody>
          <a:bodyPr anchorCtr="0" anchor="t" bIns="91425" lIns="91425" rIns="91425" tIns="91425">
            <a:noAutofit/>
          </a:bodyPr>
          <a:lstStyle/>
          <a:p>
            <a:pPr lvl="0" rtl="0">
              <a:spcBef>
                <a:spcPts val="0"/>
              </a:spcBef>
              <a:buNone/>
            </a:pPr>
            <a:r>
              <a:rPr lang="es" sz="1300"/>
              <a:t>Bilateral W. → Minimize the cost by using weights</a:t>
            </a:r>
          </a:p>
          <a:p>
            <a:pPr indent="0" lvl="0" marL="914400" rtl="0">
              <a:spcBef>
                <a:spcPts val="0"/>
              </a:spcBef>
              <a:buNone/>
            </a:pPr>
            <a:r>
              <a:rPr lang="es" sz="1300"/>
              <a:t>      based on color similarity and distance</a:t>
            </a: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605" name="Shape 60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Shape 102"/>
          <p:cNvSpPr txBox="1"/>
          <p:nvPr/>
        </p:nvSpPr>
        <p:spPr>
          <a:xfrm>
            <a:off x="152400" y="152400"/>
            <a:ext cx="8075400" cy="510900"/>
          </a:xfrm>
          <a:prstGeom prst="rect">
            <a:avLst/>
          </a:prstGeom>
          <a:noFill/>
          <a:ln>
            <a:noFill/>
          </a:ln>
        </p:spPr>
        <p:txBody>
          <a:bodyPr anchorCtr="0" anchor="ctr" bIns="91425" lIns="91425" rIns="91425" tIns="91425">
            <a:noAutofit/>
          </a:bodyPr>
          <a:lstStyle/>
          <a:p>
            <a:pPr lvl="0" rtl="0">
              <a:spcBef>
                <a:spcPts val="0"/>
              </a:spcBef>
              <a:buNone/>
            </a:pPr>
            <a:r>
              <a:rPr b="1" lang="es" sz="2000">
                <a:solidFill>
                  <a:srgbClr val="351C75"/>
                </a:solidFill>
                <a:latin typeface="Playfair Display"/>
                <a:ea typeface="Playfair Display"/>
                <a:cs typeface="Playfair Display"/>
                <a:sym typeface="Playfair Display"/>
              </a:rPr>
              <a:t>Part I: Image transformations</a:t>
            </a:r>
          </a:p>
        </p:txBody>
      </p:sp>
      <p:cxnSp>
        <p:nvCxnSpPr>
          <p:cNvPr id="103" name="Shape 103"/>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104" name="Shape 104"/>
          <p:cNvSpPr txBox="1"/>
          <p:nvPr/>
        </p:nvSpPr>
        <p:spPr>
          <a:xfrm>
            <a:off x="2578475" y="4434950"/>
            <a:ext cx="234600" cy="47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105" name="Shape 105"/>
          <p:cNvSpPr txBox="1"/>
          <p:nvPr/>
        </p:nvSpPr>
        <p:spPr>
          <a:xfrm>
            <a:off x="602825" y="599100"/>
            <a:ext cx="5134500" cy="393600"/>
          </a:xfrm>
          <a:prstGeom prst="rect">
            <a:avLst/>
          </a:prstGeom>
          <a:noFill/>
          <a:ln>
            <a:noFill/>
          </a:ln>
        </p:spPr>
        <p:txBody>
          <a:bodyPr anchorCtr="0" anchor="t" bIns="91425" lIns="91425" rIns="91425" tIns="91425">
            <a:noAutofit/>
          </a:bodyPr>
          <a:lstStyle/>
          <a:p>
            <a:pPr lvl="0" rtl="0">
              <a:spcBef>
                <a:spcPts val="0"/>
              </a:spcBef>
              <a:buNone/>
            </a:pPr>
            <a:r>
              <a:rPr b="1" lang="es" sz="1300">
                <a:solidFill>
                  <a:srgbClr val="351C75"/>
                </a:solidFill>
                <a:latin typeface="Playfair Display"/>
                <a:ea typeface="Playfair Display"/>
                <a:cs typeface="Playfair Display"/>
                <a:sym typeface="Playfair Display"/>
              </a:rPr>
              <a:t>Image transformations: Overview</a:t>
            </a:r>
          </a:p>
        </p:txBody>
      </p:sp>
      <p:pic>
        <p:nvPicPr>
          <p:cNvPr id="106" name="Shape 106"/>
          <p:cNvPicPr preferRelativeResize="0"/>
          <p:nvPr/>
        </p:nvPicPr>
        <p:blipFill>
          <a:blip r:embed="rId3">
            <a:alphaModFix/>
          </a:blip>
          <a:stretch>
            <a:fillRect/>
          </a:stretch>
        </p:blipFill>
        <p:spPr>
          <a:xfrm>
            <a:off x="508125" y="1949349"/>
            <a:ext cx="3268974" cy="2176949"/>
          </a:xfrm>
          <a:prstGeom prst="rect">
            <a:avLst/>
          </a:prstGeom>
          <a:noFill/>
          <a:ln>
            <a:noFill/>
          </a:ln>
        </p:spPr>
      </p:pic>
      <p:pic>
        <p:nvPicPr>
          <p:cNvPr descr="Rotation.png" id="107" name="Shape 107"/>
          <p:cNvPicPr preferRelativeResize="0"/>
          <p:nvPr/>
        </p:nvPicPr>
        <p:blipFill rotWithShape="1">
          <a:blip r:embed="rId4">
            <a:alphaModFix/>
          </a:blip>
          <a:srcRect b="9717" l="0" r="0" t="9709"/>
          <a:stretch/>
        </p:blipFill>
        <p:spPr>
          <a:xfrm>
            <a:off x="4654100" y="1949349"/>
            <a:ext cx="3268974" cy="2176949"/>
          </a:xfrm>
          <a:prstGeom prst="rect">
            <a:avLst/>
          </a:prstGeom>
          <a:noFill/>
          <a:ln>
            <a:noFill/>
          </a:ln>
        </p:spPr>
      </p:pic>
      <p:sp>
        <p:nvSpPr>
          <p:cNvPr id="108" name="Shape 10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
              <a:t>‹#›</a:t>
            </a:fld>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cxnSp>
        <p:nvCxnSpPr>
          <p:cNvPr id="610" name="Shape 610"/>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611" name="Shape 611"/>
          <p:cNvSpPr txBox="1"/>
          <p:nvPr/>
        </p:nvSpPr>
        <p:spPr>
          <a:xfrm>
            <a:off x="2578475" y="4434950"/>
            <a:ext cx="234600" cy="47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612" name="Shape 612"/>
          <p:cNvSpPr txBox="1"/>
          <p:nvPr/>
        </p:nvSpPr>
        <p:spPr>
          <a:xfrm>
            <a:off x="602825" y="599100"/>
            <a:ext cx="5134500" cy="393600"/>
          </a:xfrm>
          <a:prstGeom prst="rect">
            <a:avLst/>
          </a:prstGeom>
          <a:noFill/>
          <a:ln>
            <a:noFill/>
          </a:ln>
        </p:spPr>
        <p:txBody>
          <a:bodyPr anchorCtr="0" anchor="t" bIns="91425" lIns="91425" rIns="91425" tIns="91425">
            <a:noAutofit/>
          </a:bodyPr>
          <a:lstStyle/>
          <a:p>
            <a:pPr lvl="0" rtl="0">
              <a:spcBef>
                <a:spcPts val="0"/>
              </a:spcBef>
              <a:buNone/>
            </a:pPr>
            <a:r>
              <a:rPr b="1" lang="es" sz="1300">
                <a:solidFill>
                  <a:srgbClr val="351C75"/>
                </a:solidFill>
                <a:latin typeface="Playfair Display"/>
                <a:ea typeface="Playfair Display"/>
                <a:cs typeface="Playfair Display"/>
                <a:sym typeface="Playfair Display"/>
              </a:rPr>
              <a:t>Reconstruction, Depth Computation</a:t>
            </a: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613" name="Shape 613"/>
          <p:cNvSpPr txBox="1"/>
          <p:nvPr/>
        </p:nvSpPr>
        <p:spPr>
          <a:xfrm>
            <a:off x="152400" y="152400"/>
            <a:ext cx="8075400" cy="510900"/>
          </a:xfrm>
          <a:prstGeom prst="rect">
            <a:avLst/>
          </a:prstGeom>
          <a:noFill/>
          <a:ln>
            <a:noFill/>
          </a:ln>
        </p:spPr>
        <p:txBody>
          <a:bodyPr anchorCtr="0" anchor="ctr" bIns="91425" lIns="91425" rIns="91425" tIns="91425">
            <a:noAutofit/>
          </a:bodyPr>
          <a:lstStyle/>
          <a:p>
            <a:pPr lvl="0" rtl="0">
              <a:spcBef>
                <a:spcPts val="0"/>
              </a:spcBef>
              <a:buClr>
                <a:schemeClr val="dk1"/>
              </a:buClr>
              <a:buSzPct val="55000"/>
              <a:buFont typeface="Arial"/>
              <a:buNone/>
            </a:pPr>
            <a:r>
              <a:rPr b="1" lang="es" sz="2000">
                <a:solidFill>
                  <a:srgbClr val="351C75"/>
                </a:solidFill>
                <a:latin typeface="Playfair Display"/>
                <a:ea typeface="Playfair Display"/>
                <a:cs typeface="Playfair Display"/>
                <a:sym typeface="Playfair Display"/>
              </a:rPr>
              <a:t>Part IV: Reconstruction from two images</a:t>
            </a:r>
          </a:p>
        </p:txBody>
      </p:sp>
      <p:sp>
        <p:nvSpPr>
          <p:cNvPr id="614" name="Shape 614"/>
          <p:cNvSpPr txBox="1"/>
          <p:nvPr/>
        </p:nvSpPr>
        <p:spPr>
          <a:xfrm>
            <a:off x="650250" y="1206350"/>
            <a:ext cx="6207900" cy="393600"/>
          </a:xfrm>
          <a:prstGeom prst="rect">
            <a:avLst/>
          </a:prstGeom>
          <a:noFill/>
          <a:ln>
            <a:noFill/>
          </a:ln>
        </p:spPr>
        <p:txBody>
          <a:bodyPr anchorCtr="0" anchor="t" bIns="91425" lIns="91425" rIns="91425" tIns="91425">
            <a:noAutofit/>
          </a:bodyPr>
          <a:lstStyle/>
          <a:p>
            <a:pPr lvl="0" rtl="0">
              <a:spcBef>
                <a:spcPts val="0"/>
              </a:spcBef>
              <a:buNone/>
            </a:pPr>
            <a:r>
              <a:rPr lang="es" sz="1300"/>
              <a:t>Bilateral W. → Minimize the cost by using weights</a:t>
            </a:r>
          </a:p>
          <a:p>
            <a:pPr indent="0" lvl="0" marL="914400" rtl="0">
              <a:spcBef>
                <a:spcPts val="0"/>
              </a:spcBef>
              <a:buNone/>
            </a:pPr>
            <a:r>
              <a:rPr lang="es" sz="1300"/>
              <a:t>      based on color similarity and distance</a:t>
            </a: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pic>
        <p:nvPicPr>
          <p:cNvPr id="615" name="Shape 615"/>
          <p:cNvPicPr preferRelativeResize="0"/>
          <p:nvPr/>
        </p:nvPicPr>
        <p:blipFill rotWithShape="1">
          <a:blip r:embed="rId3">
            <a:alphaModFix/>
          </a:blip>
          <a:srcRect b="0" l="2410" r="0" t="0"/>
          <a:stretch/>
        </p:blipFill>
        <p:spPr>
          <a:xfrm>
            <a:off x="4840249" y="1065950"/>
            <a:ext cx="4303750" cy="762000"/>
          </a:xfrm>
          <a:prstGeom prst="rect">
            <a:avLst/>
          </a:prstGeom>
          <a:noFill/>
          <a:ln>
            <a:noFill/>
          </a:ln>
        </p:spPr>
      </p:pic>
      <p:sp>
        <p:nvSpPr>
          <p:cNvPr id="616" name="Shape 61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0" name="Shape 620"/>
        <p:cNvGrpSpPr/>
        <p:nvPr/>
      </p:nvGrpSpPr>
      <p:grpSpPr>
        <a:xfrm>
          <a:off x="0" y="0"/>
          <a:ext cx="0" cy="0"/>
          <a:chOff x="0" y="0"/>
          <a:chExt cx="0" cy="0"/>
        </a:xfrm>
      </p:grpSpPr>
      <p:cxnSp>
        <p:nvCxnSpPr>
          <p:cNvPr id="621" name="Shape 621"/>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622" name="Shape 622"/>
          <p:cNvSpPr txBox="1"/>
          <p:nvPr/>
        </p:nvSpPr>
        <p:spPr>
          <a:xfrm>
            <a:off x="2578475" y="4434950"/>
            <a:ext cx="234600" cy="47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623" name="Shape 623"/>
          <p:cNvSpPr txBox="1"/>
          <p:nvPr/>
        </p:nvSpPr>
        <p:spPr>
          <a:xfrm>
            <a:off x="602825" y="599100"/>
            <a:ext cx="5134500" cy="393600"/>
          </a:xfrm>
          <a:prstGeom prst="rect">
            <a:avLst/>
          </a:prstGeom>
          <a:noFill/>
          <a:ln>
            <a:noFill/>
          </a:ln>
        </p:spPr>
        <p:txBody>
          <a:bodyPr anchorCtr="0" anchor="t" bIns="91425" lIns="91425" rIns="91425" tIns="91425">
            <a:noAutofit/>
          </a:bodyPr>
          <a:lstStyle/>
          <a:p>
            <a:pPr lvl="0" rtl="0">
              <a:spcBef>
                <a:spcPts val="0"/>
              </a:spcBef>
              <a:buNone/>
            </a:pPr>
            <a:r>
              <a:rPr b="1" lang="es" sz="1300">
                <a:solidFill>
                  <a:srgbClr val="351C75"/>
                </a:solidFill>
                <a:latin typeface="Playfair Display"/>
                <a:ea typeface="Playfair Display"/>
                <a:cs typeface="Playfair Display"/>
                <a:sym typeface="Playfair Display"/>
              </a:rPr>
              <a:t>Reconstruction, Depth Computation</a:t>
            </a: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624" name="Shape 624"/>
          <p:cNvSpPr txBox="1"/>
          <p:nvPr/>
        </p:nvSpPr>
        <p:spPr>
          <a:xfrm>
            <a:off x="152400" y="152400"/>
            <a:ext cx="8075400" cy="510900"/>
          </a:xfrm>
          <a:prstGeom prst="rect">
            <a:avLst/>
          </a:prstGeom>
          <a:noFill/>
          <a:ln>
            <a:noFill/>
          </a:ln>
        </p:spPr>
        <p:txBody>
          <a:bodyPr anchorCtr="0" anchor="ctr" bIns="91425" lIns="91425" rIns="91425" tIns="91425">
            <a:noAutofit/>
          </a:bodyPr>
          <a:lstStyle/>
          <a:p>
            <a:pPr lvl="0" rtl="0">
              <a:spcBef>
                <a:spcPts val="0"/>
              </a:spcBef>
              <a:buClr>
                <a:schemeClr val="dk1"/>
              </a:buClr>
              <a:buSzPct val="55000"/>
              <a:buFont typeface="Arial"/>
              <a:buNone/>
            </a:pPr>
            <a:r>
              <a:rPr b="1" lang="es" sz="2000">
                <a:solidFill>
                  <a:srgbClr val="351C75"/>
                </a:solidFill>
                <a:latin typeface="Playfair Display"/>
                <a:ea typeface="Playfair Display"/>
                <a:cs typeface="Playfair Display"/>
                <a:sym typeface="Playfair Display"/>
              </a:rPr>
              <a:t>Part IV: Reconstruction from two images</a:t>
            </a:r>
          </a:p>
        </p:txBody>
      </p:sp>
      <p:sp>
        <p:nvSpPr>
          <p:cNvPr id="625" name="Shape 625"/>
          <p:cNvSpPr txBox="1"/>
          <p:nvPr/>
        </p:nvSpPr>
        <p:spPr>
          <a:xfrm>
            <a:off x="650250" y="1206350"/>
            <a:ext cx="6207900" cy="393600"/>
          </a:xfrm>
          <a:prstGeom prst="rect">
            <a:avLst/>
          </a:prstGeom>
          <a:noFill/>
          <a:ln>
            <a:noFill/>
          </a:ln>
        </p:spPr>
        <p:txBody>
          <a:bodyPr anchorCtr="0" anchor="t" bIns="91425" lIns="91425" rIns="91425" tIns="91425">
            <a:noAutofit/>
          </a:bodyPr>
          <a:lstStyle/>
          <a:p>
            <a:pPr lvl="0" rtl="0">
              <a:spcBef>
                <a:spcPts val="0"/>
              </a:spcBef>
              <a:buNone/>
            </a:pPr>
            <a:r>
              <a:rPr lang="es" sz="1300"/>
              <a:t>Bilateral W. → Minimize the cost by using weights</a:t>
            </a:r>
          </a:p>
          <a:p>
            <a:pPr indent="0" lvl="0" marL="914400" rtl="0">
              <a:spcBef>
                <a:spcPts val="0"/>
              </a:spcBef>
              <a:buNone/>
            </a:pPr>
            <a:r>
              <a:rPr lang="es" sz="1300"/>
              <a:t>      based on color similarity and distance</a:t>
            </a:r>
          </a:p>
          <a:p>
            <a:pPr lvl="0" rtl="0">
              <a:spcBef>
                <a:spcPts val="0"/>
              </a:spcBef>
              <a:buNone/>
            </a:pPr>
            <a:r>
              <a:t/>
            </a:r>
            <a:endParaRPr sz="1300"/>
          </a:p>
          <a:p>
            <a:pPr lvl="0" rtl="0">
              <a:spcBef>
                <a:spcPts val="0"/>
              </a:spcBef>
              <a:buNone/>
            </a:pPr>
            <a:r>
              <a:rPr lang="es" sz="1300"/>
              <a:t>Similar Performance to NCC</a:t>
            </a:r>
          </a:p>
          <a:p>
            <a:pPr lvl="0" rtl="0">
              <a:spcBef>
                <a:spcPts val="0"/>
              </a:spcBef>
              <a:buNone/>
            </a:pPr>
            <a:r>
              <a:rPr lang="es" sz="1300"/>
              <a:t>Better Result with 30x30 window</a:t>
            </a: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pic>
        <p:nvPicPr>
          <p:cNvPr id="626" name="Shape 626"/>
          <p:cNvPicPr preferRelativeResize="0"/>
          <p:nvPr/>
        </p:nvPicPr>
        <p:blipFill rotWithShape="1">
          <a:blip r:embed="rId3">
            <a:alphaModFix/>
          </a:blip>
          <a:srcRect b="0" l="2410" r="0" t="0"/>
          <a:stretch/>
        </p:blipFill>
        <p:spPr>
          <a:xfrm>
            <a:off x="4840249" y="1065950"/>
            <a:ext cx="4303750" cy="762000"/>
          </a:xfrm>
          <a:prstGeom prst="rect">
            <a:avLst/>
          </a:prstGeom>
          <a:noFill/>
          <a:ln>
            <a:noFill/>
          </a:ln>
        </p:spPr>
      </p:pic>
      <p:sp>
        <p:nvSpPr>
          <p:cNvPr id="627" name="Shape 6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1" name="Shape 631"/>
        <p:cNvGrpSpPr/>
        <p:nvPr/>
      </p:nvGrpSpPr>
      <p:grpSpPr>
        <a:xfrm>
          <a:off x="0" y="0"/>
          <a:ext cx="0" cy="0"/>
          <a:chOff x="0" y="0"/>
          <a:chExt cx="0" cy="0"/>
        </a:xfrm>
      </p:grpSpPr>
      <p:cxnSp>
        <p:nvCxnSpPr>
          <p:cNvPr id="632" name="Shape 632"/>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633" name="Shape 633"/>
          <p:cNvSpPr txBox="1"/>
          <p:nvPr/>
        </p:nvSpPr>
        <p:spPr>
          <a:xfrm>
            <a:off x="2578475" y="4434950"/>
            <a:ext cx="234600" cy="47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634" name="Shape 634"/>
          <p:cNvSpPr txBox="1"/>
          <p:nvPr/>
        </p:nvSpPr>
        <p:spPr>
          <a:xfrm>
            <a:off x="602825" y="599100"/>
            <a:ext cx="5134500" cy="393600"/>
          </a:xfrm>
          <a:prstGeom prst="rect">
            <a:avLst/>
          </a:prstGeom>
          <a:noFill/>
          <a:ln>
            <a:noFill/>
          </a:ln>
        </p:spPr>
        <p:txBody>
          <a:bodyPr anchorCtr="0" anchor="t" bIns="91425" lIns="91425" rIns="91425" tIns="91425">
            <a:noAutofit/>
          </a:bodyPr>
          <a:lstStyle/>
          <a:p>
            <a:pPr lvl="0" rtl="0">
              <a:spcBef>
                <a:spcPts val="0"/>
              </a:spcBef>
              <a:buNone/>
            </a:pPr>
            <a:r>
              <a:rPr b="1" lang="es" sz="1300">
                <a:solidFill>
                  <a:srgbClr val="351C75"/>
                </a:solidFill>
                <a:latin typeface="Playfair Display"/>
                <a:ea typeface="Playfair Display"/>
                <a:cs typeface="Playfair Display"/>
                <a:sym typeface="Playfair Display"/>
              </a:rPr>
              <a:t>Reconstruction, Depth Computation</a:t>
            </a: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635" name="Shape 635"/>
          <p:cNvSpPr txBox="1"/>
          <p:nvPr/>
        </p:nvSpPr>
        <p:spPr>
          <a:xfrm>
            <a:off x="152400" y="152400"/>
            <a:ext cx="8075400" cy="510900"/>
          </a:xfrm>
          <a:prstGeom prst="rect">
            <a:avLst/>
          </a:prstGeom>
          <a:noFill/>
          <a:ln>
            <a:noFill/>
          </a:ln>
        </p:spPr>
        <p:txBody>
          <a:bodyPr anchorCtr="0" anchor="ctr" bIns="91425" lIns="91425" rIns="91425" tIns="91425">
            <a:noAutofit/>
          </a:bodyPr>
          <a:lstStyle/>
          <a:p>
            <a:pPr lvl="0" rtl="0">
              <a:spcBef>
                <a:spcPts val="0"/>
              </a:spcBef>
              <a:buClr>
                <a:schemeClr val="dk1"/>
              </a:buClr>
              <a:buSzPct val="55000"/>
              <a:buFont typeface="Arial"/>
              <a:buNone/>
            </a:pPr>
            <a:r>
              <a:rPr b="1" lang="es" sz="2000">
                <a:solidFill>
                  <a:srgbClr val="351C75"/>
                </a:solidFill>
                <a:latin typeface="Playfair Display"/>
                <a:ea typeface="Playfair Display"/>
                <a:cs typeface="Playfair Display"/>
                <a:sym typeface="Playfair Display"/>
              </a:rPr>
              <a:t>Part IV: Reconstruction from two images</a:t>
            </a:r>
          </a:p>
        </p:txBody>
      </p:sp>
      <p:sp>
        <p:nvSpPr>
          <p:cNvPr id="636" name="Shape 636"/>
          <p:cNvSpPr txBox="1"/>
          <p:nvPr/>
        </p:nvSpPr>
        <p:spPr>
          <a:xfrm>
            <a:off x="650250" y="1206350"/>
            <a:ext cx="6207900" cy="393600"/>
          </a:xfrm>
          <a:prstGeom prst="rect">
            <a:avLst/>
          </a:prstGeom>
          <a:noFill/>
          <a:ln>
            <a:noFill/>
          </a:ln>
        </p:spPr>
        <p:txBody>
          <a:bodyPr anchorCtr="0" anchor="t" bIns="91425" lIns="91425" rIns="91425" tIns="91425">
            <a:noAutofit/>
          </a:bodyPr>
          <a:lstStyle/>
          <a:p>
            <a:pPr lvl="0" rtl="0">
              <a:spcBef>
                <a:spcPts val="0"/>
              </a:spcBef>
              <a:buNone/>
            </a:pPr>
            <a:r>
              <a:rPr lang="es" sz="1300"/>
              <a:t>Similar Performance to NCC</a:t>
            </a:r>
          </a:p>
          <a:p>
            <a:pPr lvl="0" rtl="0">
              <a:spcBef>
                <a:spcPts val="0"/>
              </a:spcBef>
              <a:buNone/>
            </a:pPr>
            <a:r>
              <a:rPr lang="es" sz="1300"/>
              <a:t>Better Result with 30x30 window</a:t>
            </a: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pic>
        <p:nvPicPr>
          <p:cNvPr id="637" name="Shape 637"/>
          <p:cNvPicPr preferRelativeResize="0"/>
          <p:nvPr/>
        </p:nvPicPr>
        <p:blipFill>
          <a:blip r:embed="rId3">
            <a:alphaModFix/>
          </a:blip>
          <a:stretch>
            <a:fillRect/>
          </a:stretch>
        </p:blipFill>
        <p:spPr>
          <a:xfrm>
            <a:off x="1401062" y="1776662"/>
            <a:ext cx="6715125" cy="3324225"/>
          </a:xfrm>
          <a:prstGeom prst="rect">
            <a:avLst/>
          </a:prstGeom>
          <a:noFill/>
          <a:ln>
            <a:noFill/>
          </a:ln>
        </p:spPr>
      </p:pic>
      <p:sp>
        <p:nvSpPr>
          <p:cNvPr id="638" name="Shape 63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2" name="Shape 642"/>
        <p:cNvGrpSpPr/>
        <p:nvPr/>
      </p:nvGrpSpPr>
      <p:grpSpPr>
        <a:xfrm>
          <a:off x="0" y="0"/>
          <a:ext cx="0" cy="0"/>
          <a:chOff x="0" y="0"/>
          <a:chExt cx="0" cy="0"/>
        </a:xfrm>
      </p:grpSpPr>
      <p:cxnSp>
        <p:nvCxnSpPr>
          <p:cNvPr id="643" name="Shape 643"/>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644" name="Shape 644"/>
          <p:cNvSpPr txBox="1"/>
          <p:nvPr/>
        </p:nvSpPr>
        <p:spPr>
          <a:xfrm>
            <a:off x="2578475" y="4434950"/>
            <a:ext cx="234600" cy="47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645" name="Shape 645"/>
          <p:cNvSpPr txBox="1"/>
          <p:nvPr/>
        </p:nvSpPr>
        <p:spPr>
          <a:xfrm>
            <a:off x="602825" y="599100"/>
            <a:ext cx="5134500" cy="393600"/>
          </a:xfrm>
          <a:prstGeom prst="rect">
            <a:avLst/>
          </a:prstGeom>
          <a:noFill/>
          <a:ln>
            <a:noFill/>
          </a:ln>
        </p:spPr>
        <p:txBody>
          <a:bodyPr anchorCtr="0" anchor="t" bIns="91425" lIns="91425" rIns="91425" tIns="91425">
            <a:noAutofit/>
          </a:bodyPr>
          <a:lstStyle/>
          <a:p>
            <a:pPr lvl="0" rtl="0">
              <a:spcBef>
                <a:spcPts val="0"/>
              </a:spcBef>
              <a:buNone/>
            </a:pPr>
            <a:r>
              <a:rPr b="1" lang="es" sz="1300">
                <a:solidFill>
                  <a:srgbClr val="351C75"/>
                </a:solidFill>
                <a:latin typeface="Playfair Display"/>
                <a:ea typeface="Playfair Display"/>
                <a:cs typeface="Playfair Display"/>
                <a:sym typeface="Playfair Display"/>
              </a:rPr>
              <a:t>Reconstruction, Depth Computation with Façades</a:t>
            </a: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646" name="Shape 646"/>
          <p:cNvSpPr txBox="1"/>
          <p:nvPr/>
        </p:nvSpPr>
        <p:spPr>
          <a:xfrm>
            <a:off x="152400" y="152400"/>
            <a:ext cx="8075400" cy="510900"/>
          </a:xfrm>
          <a:prstGeom prst="rect">
            <a:avLst/>
          </a:prstGeom>
          <a:noFill/>
          <a:ln>
            <a:noFill/>
          </a:ln>
        </p:spPr>
        <p:txBody>
          <a:bodyPr anchorCtr="0" anchor="ctr" bIns="91425" lIns="91425" rIns="91425" tIns="91425">
            <a:noAutofit/>
          </a:bodyPr>
          <a:lstStyle/>
          <a:p>
            <a:pPr lvl="0" rtl="0">
              <a:spcBef>
                <a:spcPts val="0"/>
              </a:spcBef>
              <a:buClr>
                <a:schemeClr val="dk1"/>
              </a:buClr>
              <a:buSzPct val="55000"/>
              <a:buFont typeface="Arial"/>
              <a:buNone/>
            </a:pPr>
            <a:r>
              <a:rPr b="1" lang="es" sz="2000">
                <a:solidFill>
                  <a:srgbClr val="351C75"/>
                </a:solidFill>
                <a:latin typeface="Playfair Display"/>
                <a:ea typeface="Playfair Display"/>
                <a:cs typeface="Playfair Display"/>
                <a:sym typeface="Playfair Display"/>
              </a:rPr>
              <a:t>Part IV: Reconstruction from two images</a:t>
            </a:r>
          </a:p>
        </p:txBody>
      </p:sp>
      <p:sp>
        <p:nvSpPr>
          <p:cNvPr id="647" name="Shape 647"/>
          <p:cNvSpPr txBox="1"/>
          <p:nvPr/>
        </p:nvSpPr>
        <p:spPr>
          <a:xfrm>
            <a:off x="650250" y="1206350"/>
            <a:ext cx="6207900" cy="1614900"/>
          </a:xfrm>
          <a:prstGeom prst="rect">
            <a:avLst/>
          </a:prstGeom>
          <a:noFill/>
          <a:ln>
            <a:noFill/>
          </a:ln>
        </p:spPr>
        <p:txBody>
          <a:bodyPr anchorCtr="0" anchor="t" bIns="91425" lIns="91425" rIns="91425" tIns="91425">
            <a:noAutofit/>
          </a:bodyPr>
          <a:lstStyle/>
          <a:p>
            <a:pPr lvl="0" rtl="0">
              <a:spcBef>
                <a:spcPts val="0"/>
              </a:spcBef>
              <a:buNone/>
            </a:pPr>
            <a:r>
              <a:rPr lang="es" sz="1300"/>
              <a:t>Façade Images:</a:t>
            </a: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pic>
        <p:nvPicPr>
          <p:cNvPr id="648" name="Shape 648"/>
          <p:cNvPicPr preferRelativeResize="0"/>
          <p:nvPr/>
        </p:nvPicPr>
        <p:blipFill>
          <a:blip r:embed="rId3">
            <a:alphaModFix/>
          </a:blip>
          <a:stretch>
            <a:fillRect/>
          </a:stretch>
        </p:blipFill>
        <p:spPr>
          <a:xfrm>
            <a:off x="727698" y="1729850"/>
            <a:ext cx="4037798" cy="2705100"/>
          </a:xfrm>
          <a:prstGeom prst="rect">
            <a:avLst/>
          </a:prstGeom>
          <a:noFill/>
          <a:ln>
            <a:noFill/>
          </a:ln>
        </p:spPr>
      </p:pic>
      <p:pic>
        <p:nvPicPr>
          <p:cNvPr id="649" name="Shape 649"/>
          <p:cNvPicPr preferRelativeResize="0"/>
          <p:nvPr/>
        </p:nvPicPr>
        <p:blipFill>
          <a:blip r:embed="rId4">
            <a:alphaModFix/>
          </a:blip>
          <a:stretch>
            <a:fillRect/>
          </a:stretch>
        </p:blipFill>
        <p:spPr>
          <a:xfrm>
            <a:off x="4863575" y="1729850"/>
            <a:ext cx="4037800" cy="2684594"/>
          </a:xfrm>
          <a:prstGeom prst="rect">
            <a:avLst/>
          </a:prstGeom>
          <a:noFill/>
          <a:ln>
            <a:noFill/>
          </a:ln>
        </p:spPr>
      </p:pic>
      <p:sp>
        <p:nvSpPr>
          <p:cNvPr id="650" name="Shape 65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cxnSp>
        <p:nvCxnSpPr>
          <p:cNvPr id="655" name="Shape 655"/>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656" name="Shape 656"/>
          <p:cNvSpPr txBox="1"/>
          <p:nvPr/>
        </p:nvSpPr>
        <p:spPr>
          <a:xfrm>
            <a:off x="2578475" y="4434950"/>
            <a:ext cx="234600" cy="47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657" name="Shape 657"/>
          <p:cNvSpPr txBox="1"/>
          <p:nvPr/>
        </p:nvSpPr>
        <p:spPr>
          <a:xfrm>
            <a:off x="602825" y="599100"/>
            <a:ext cx="5134500" cy="393600"/>
          </a:xfrm>
          <a:prstGeom prst="rect">
            <a:avLst/>
          </a:prstGeom>
          <a:noFill/>
          <a:ln>
            <a:noFill/>
          </a:ln>
        </p:spPr>
        <p:txBody>
          <a:bodyPr anchorCtr="0" anchor="t" bIns="91425" lIns="91425" rIns="91425" tIns="91425">
            <a:noAutofit/>
          </a:bodyPr>
          <a:lstStyle/>
          <a:p>
            <a:pPr lvl="0" rtl="0">
              <a:spcBef>
                <a:spcPts val="0"/>
              </a:spcBef>
              <a:buNone/>
            </a:pPr>
            <a:r>
              <a:rPr b="1" lang="es" sz="1300">
                <a:solidFill>
                  <a:srgbClr val="351C75"/>
                </a:solidFill>
                <a:latin typeface="Playfair Display"/>
                <a:ea typeface="Playfair Display"/>
                <a:cs typeface="Playfair Display"/>
                <a:sym typeface="Playfair Display"/>
              </a:rPr>
              <a:t>Reconstruction, Depth Computation with Façades</a:t>
            </a: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658" name="Shape 658"/>
          <p:cNvSpPr txBox="1"/>
          <p:nvPr/>
        </p:nvSpPr>
        <p:spPr>
          <a:xfrm>
            <a:off x="152400" y="152400"/>
            <a:ext cx="8075400" cy="510900"/>
          </a:xfrm>
          <a:prstGeom prst="rect">
            <a:avLst/>
          </a:prstGeom>
          <a:noFill/>
          <a:ln>
            <a:noFill/>
          </a:ln>
        </p:spPr>
        <p:txBody>
          <a:bodyPr anchorCtr="0" anchor="ctr" bIns="91425" lIns="91425" rIns="91425" tIns="91425">
            <a:noAutofit/>
          </a:bodyPr>
          <a:lstStyle/>
          <a:p>
            <a:pPr lvl="0" rtl="0">
              <a:spcBef>
                <a:spcPts val="0"/>
              </a:spcBef>
              <a:buClr>
                <a:schemeClr val="dk1"/>
              </a:buClr>
              <a:buSzPct val="55000"/>
              <a:buFont typeface="Arial"/>
              <a:buNone/>
            </a:pPr>
            <a:r>
              <a:rPr b="1" lang="es" sz="2000">
                <a:solidFill>
                  <a:srgbClr val="351C75"/>
                </a:solidFill>
                <a:latin typeface="Playfair Display"/>
                <a:ea typeface="Playfair Display"/>
                <a:cs typeface="Playfair Display"/>
                <a:sym typeface="Playfair Display"/>
              </a:rPr>
              <a:t>Part IV: Reconstruction from two images</a:t>
            </a:r>
          </a:p>
        </p:txBody>
      </p:sp>
      <p:sp>
        <p:nvSpPr>
          <p:cNvPr id="659" name="Shape 659"/>
          <p:cNvSpPr txBox="1"/>
          <p:nvPr/>
        </p:nvSpPr>
        <p:spPr>
          <a:xfrm>
            <a:off x="650250" y="1206350"/>
            <a:ext cx="6207900" cy="393600"/>
          </a:xfrm>
          <a:prstGeom prst="rect">
            <a:avLst/>
          </a:prstGeom>
          <a:noFill/>
          <a:ln>
            <a:noFill/>
          </a:ln>
        </p:spPr>
        <p:txBody>
          <a:bodyPr anchorCtr="0" anchor="t" bIns="91425" lIns="91425" rIns="91425" tIns="91425">
            <a:noAutofit/>
          </a:bodyPr>
          <a:lstStyle/>
          <a:p>
            <a:pPr lvl="0" rtl="0">
              <a:spcBef>
                <a:spcPts val="0"/>
              </a:spcBef>
              <a:buNone/>
            </a:pPr>
            <a:r>
              <a:rPr lang="es" sz="1300"/>
              <a:t>Façade Images:</a:t>
            </a: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660" name="Shape 66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4" name="Shape 664"/>
        <p:cNvGrpSpPr/>
        <p:nvPr/>
      </p:nvGrpSpPr>
      <p:grpSpPr>
        <a:xfrm>
          <a:off x="0" y="0"/>
          <a:ext cx="0" cy="0"/>
          <a:chOff x="0" y="0"/>
          <a:chExt cx="0" cy="0"/>
        </a:xfrm>
      </p:grpSpPr>
      <p:cxnSp>
        <p:nvCxnSpPr>
          <p:cNvPr id="665" name="Shape 665"/>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666" name="Shape 666"/>
          <p:cNvSpPr txBox="1"/>
          <p:nvPr/>
        </p:nvSpPr>
        <p:spPr>
          <a:xfrm>
            <a:off x="2578475" y="4434950"/>
            <a:ext cx="234600" cy="47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667" name="Shape 667"/>
          <p:cNvSpPr txBox="1"/>
          <p:nvPr/>
        </p:nvSpPr>
        <p:spPr>
          <a:xfrm>
            <a:off x="602825" y="599100"/>
            <a:ext cx="5134500" cy="393600"/>
          </a:xfrm>
          <a:prstGeom prst="rect">
            <a:avLst/>
          </a:prstGeom>
          <a:noFill/>
          <a:ln>
            <a:noFill/>
          </a:ln>
        </p:spPr>
        <p:txBody>
          <a:bodyPr anchorCtr="0" anchor="t" bIns="91425" lIns="91425" rIns="91425" tIns="91425">
            <a:noAutofit/>
          </a:bodyPr>
          <a:lstStyle/>
          <a:p>
            <a:pPr lvl="0" rtl="0">
              <a:spcBef>
                <a:spcPts val="0"/>
              </a:spcBef>
              <a:buNone/>
            </a:pPr>
            <a:r>
              <a:rPr b="1" lang="es" sz="1300">
                <a:solidFill>
                  <a:srgbClr val="351C75"/>
                </a:solidFill>
                <a:latin typeface="Playfair Display"/>
                <a:ea typeface="Playfair Display"/>
                <a:cs typeface="Playfair Display"/>
                <a:sym typeface="Playfair Display"/>
              </a:rPr>
              <a:t>Reconstruction, Depth Computation with Façades</a:t>
            </a: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668" name="Shape 668"/>
          <p:cNvSpPr txBox="1"/>
          <p:nvPr/>
        </p:nvSpPr>
        <p:spPr>
          <a:xfrm>
            <a:off x="152400" y="152400"/>
            <a:ext cx="8075400" cy="510900"/>
          </a:xfrm>
          <a:prstGeom prst="rect">
            <a:avLst/>
          </a:prstGeom>
          <a:noFill/>
          <a:ln>
            <a:noFill/>
          </a:ln>
        </p:spPr>
        <p:txBody>
          <a:bodyPr anchorCtr="0" anchor="ctr" bIns="91425" lIns="91425" rIns="91425" tIns="91425">
            <a:noAutofit/>
          </a:bodyPr>
          <a:lstStyle/>
          <a:p>
            <a:pPr lvl="0" rtl="0">
              <a:spcBef>
                <a:spcPts val="0"/>
              </a:spcBef>
              <a:buClr>
                <a:schemeClr val="dk1"/>
              </a:buClr>
              <a:buSzPct val="55000"/>
              <a:buFont typeface="Arial"/>
              <a:buNone/>
            </a:pPr>
            <a:r>
              <a:rPr b="1" lang="es" sz="2000">
                <a:solidFill>
                  <a:srgbClr val="351C75"/>
                </a:solidFill>
                <a:latin typeface="Playfair Display"/>
                <a:ea typeface="Playfair Display"/>
                <a:cs typeface="Playfair Display"/>
                <a:sym typeface="Playfair Display"/>
              </a:rPr>
              <a:t>Part IV: Reconstruction from two images</a:t>
            </a:r>
          </a:p>
        </p:txBody>
      </p:sp>
      <p:sp>
        <p:nvSpPr>
          <p:cNvPr id="669" name="Shape 669"/>
          <p:cNvSpPr txBox="1"/>
          <p:nvPr/>
        </p:nvSpPr>
        <p:spPr>
          <a:xfrm>
            <a:off x="650250" y="1206350"/>
            <a:ext cx="6207900" cy="393600"/>
          </a:xfrm>
          <a:prstGeom prst="rect">
            <a:avLst/>
          </a:prstGeom>
          <a:noFill/>
          <a:ln>
            <a:noFill/>
          </a:ln>
        </p:spPr>
        <p:txBody>
          <a:bodyPr anchorCtr="0" anchor="t" bIns="91425" lIns="91425" rIns="91425" tIns="91425">
            <a:noAutofit/>
          </a:bodyPr>
          <a:lstStyle/>
          <a:p>
            <a:pPr lvl="0" rtl="0">
              <a:spcBef>
                <a:spcPts val="0"/>
              </a:spcBef>
              <a:buNone/>
            </a:pPr>
            <a:r>
              <a:rPr lang="es" sz="1300"/>
              <a:t>Façade Images:</a:t>
            </a:r>
          </a:p>
          <a:p>
            <a:pPr indent="-311150" lvl="0" marL="457200" rtl="0">
              <a:spcBef>
                <a:spcPts val="0"/>
              </a:spcBef>
              <a:buSzPct val="100000"/>
              <a:buChar char="-"/>
            </a:pPr>
            <a:r>
              <a:rPr lang="es" sz="1300"/>
              <a:t>SSD Cost → 	40*40 window</a:t>
            </a: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pic>
        <p:nvPicPr>
          <p:cNvPr id="670" name="Shape 670"/>
          <p:cNvPicPr preferRelativeResize="0"/>
          <p:nvPr/>
        </p:nvPicPr>
        <p:blipFill>
          <a:blip r:embed="rId3">
            <a:alphaModFix/>
          </a:blip>
          <a:stretch>
            <a:fillRect/>
          </a:stretch>
        </p:blipFill>
        <p:spPr>
          <a:xfrm>
            <a:off x="228511" y="2821098"/>
            <a:ext cx="2925132" cy="1975749"/>
          </a:xfrm>
          <a:prstGeom prst="rect">
            <a:avLst/>
          </a:prstGeom>
          <a:noFill/>
          <a:ln>
            <a:noFill/>
          </a:ln>
        </p:spPr>
      </p:pic>
      <p:sp>
        <p:nvSpPr>
          <p:cNvPr id="671" name="Shape 67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5" name="Shape 675"/>
        <p:cNvGrpSpPr/>
        <p:nvPr/>
      </p:nvGrpSpPr>
      <p:grpSpPr>
        <a:xfrm>
          <a:off x="0" y="0"/>
          <a:ext cx="0" cy="0"/>
          <a:chOff x="0" y="0"/>
          <a:chExt cx="0" cy="0"/>
        </a:xfrm>
      </p:grpSpPr>
      <p:cxnSp>
        <p:nvCxnSpPr>
          <p:cNvPr id="676" name="Shape 676"/>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677" name="Shape 677"/>
          <p:cNvSpPr txBox="1"/>
          <p:nvPr/>
        </p:nvSpPr>
        <p:spPr>
          <a:xfrm>
            <a:off x="2578475" y="4434950"/>
            <a:ext cx="234600" cy="47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678" name="Shape 678"/>
          <p:cNvSpPr txBox="1"/>
          <p:nvPr/>
        </p:nvSpPr>
        <p:spPr>
          <a:xfrm>
            <a:off x="602825" y="599100"/>
            <a:ext cx="5134500" cy="393600"/>
          </a:xfrm>
          <a:prstGeom prst="rect">
            <a:avLst/>
          </a:prstGeom>
          <a:noFill/>
          <a:ln>
            <a:noFill/>
          </a:ln>
        </p:spPr>
        <p:txBody>
          <a:bodyPr anchorCtr="0" anchor="t" bIns="91425" lIns="91425" rIns="91425" tIns="91425">
            <a:noAutofit/>
          </a:bodyPr>
          <a:lstStyle/>
          <a:p>
            <a:pPr lvl="0" rtl="0">
              <a:spcBef>
                <a:spcPts val="0"/>
              </a:spcBef>
              <a:buNone/>
            </a:pPr>
            <a:r>
              <a:rPr b="1" lang="es" sz="1300">
                <a:solidFill>
                  <a:srgbClr val="351C75"/>
                </a:solidFill>
                <a:latin typeface="Playfair Display"/>
                <a:ea typeface="Playfair Display"/>
                <a:cs typeface="Playfair Display"/>
                <a:sym typeface="Playfair Display"/>
              </a:rPr>
              <a:t>Reconstruction, Depth Computation with Façades</a:t>
            </a: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679" name="Shape 679"/>
          <p:cNvSpPr txBox="1"/>
          <p:nvPr/>
        </p:nvSpPr>
        <p:spPr>
          <a:xfrm>
            <a:off x="152400" y="152400"/>
            <a:ext cx="8075400" cy="510900"/>
          </a:xfrm>
          <a:prstGeom prst="rect">
            <a:avLst/>
          </a:prstGeom>
          <a:noFill/>
          <a:ln>
            <a:noFill/>
          </a:ln>
        </p:spPr>
        <p:txBody>
          <a:bodyPr anchorCtr="0" anchor="ctr" bIns="91425" lIns="91425" rIns="91425" tIns="91425">
            <a:noAutofit/>
          </a:bodyPr>
          <a:lstStyle/>
          <a:p>
            <a:pPr lvl="0" rtl="0">
              <a:spcBef>
                <a:spcPts val="0"/>
              </a:spcBef>
              <a:buClr>
                <a:schemeClr val="dk1"/>
              </a:buClr>
              <a:buSzPct val="55000"/>
              <a:buFont typeface="Arial"/>
              <a:buNone/>
            </a:pPr>
            <a:r>
              <a:rPr b="1" lang="es" sz="2000">
                <a:solidFill>
                  <a:srgbClr val="351C75"/>
                </a:solidFill>
                <a:latin typeface="Playfair Display"/>
                <a:ea typeface="Playfair Display"/>
                <a:cs typeface="Playfair Display"/>
                <a:sym typeface="Playfair Display"/>
              </a:rPr>
              <a:t>Part IV: Reconstruction from two images</a:t>
            </a:r>
          </a:p>
        </p:txBody>
      </p:sp>
      <p:sp>
        <p:nvSpPr>
          <p:cNvPr id="680" name="Shape 680"/>
          <p:cNvSpPr txBox="1"/>
          <p:nvPr/>
        </p:nvSpPr>
        <p:spPr>
          <a:xfrm>
            <a:off x="650250" y="1206350"/>
            <a:ext cx="6207900" cy="393600"/>
          </a:xfrm>
          <a:prstGeom prst="rect">
            <a:avLst/>
          </a:prstGeom>
          <a:noFill/>
          <a:ln>
            <a:noFill/>
          </a:ln>
        </p:spPr>
        <p:txBody>
          <a:bodyPr anchorCtr="0" anchor="t" bIns="91425" lIns="91425" rIns="91425" tIns="91425">
            <a:noAutofit/>
          </a:bodyPr>
          <a:lstStyle/>
          <a:p>
            <a:pPr lvl="0" rtl="0">
              <a:spcBef>
                <a:spcPts val="0"/>
              </a:spcBef>
              <a:buClr>
                <a:schemeClr val="dk1"/>
              </a:buClr>
              <a:buSzPct val="84615"/>
              <a:buFont typeface="Arial"/>
              <a:buNone/>
            </a:pPr>
            <a:r>
              <a:rPr lang="es" sz="1300"/>
              <a:t>Façade Images:</a:t>
            </a:r>
          </a:p>
          <a:p>
            <a:pPr lvl="0" rtl="0">
              <a:spcBef>
                <a:spcPts val="0"/>
              </a:spcBef>
              <a:buNone/>
            </a:pPr>
            <a:r>
              <a:t/>
            </a:r>
            <a:endParaRPr sz="1300"/>
          </a:p>
          <a:p>
            <a:pPr indent="-311150" lvl="0" marL="457200" rtl="0">
              <a:spcBef>
                <a:spcPts val="0"/>
              </a:spcBef>
              <a:buSzPct val="100000"/>
              <a:buChar char="-"/>
            </a:pPr>
            <a:r>
              <a:rPr lang="es" sz="1300"/>
              <a:t>NCC Cost → 	20*20 window</a:t>
            </a: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pic>
        <p:nvPicPr>
          <p:cNvPr id="681" name="Shape 681"/>
          <p:cNvPicPr preferRelativeResize="0"/>
          <p:nvPr/>
        </p:nvPicPr>
        <p:blipFill>
          <a:blip r:embed="rId3">
            <a:alphaModFix/>
          </a:blip>
          <a:stretch>
            <a:fillRect/>
          </a:stretch>
        </p:blipFill>
        <p:spPr>
          <a:xfrm>
            <a:off x="3153633" y="2846757"/>
            <a:ext cx="2865261" cy="1924431"/>
          </a:xfrm>
          <a:prstGeom prst="rect">
            <a:avLst/>
          </a:prstGeom>
          <a:noFill/>
          <a:ln>
            <a:noFill/>
          </a:ln>
        </p:spPr>
      </p:pic>
      <p:sp>
        <p:nvSpPr>
          <p:cNvPr id="682" name="Shape 68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6" name="Shape 686"/>
        <p:cNvGrpSpPr/>
        <p:nvPr/>
      </p:nvGrpSpPr>
      <p:grpSpPr>
        <a:xfrm>
          <a:off x="0" y="0"/>
          <a:ext cx="0" cy="0"/>
          <a:chOff x="0" y="0"/>
          <a:chExt cx="0" cy="0"/>
        </a:xfrm>
      </p:grpSpPr>
      <p:cxnSp>
        <p:nvCxnSpPr>
          <p:cNvPr id="687" name="Shape 687"/>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688" name="Shape 688"/>
          <p:cNvSpPr txBox="1"/>
          <p:nvPr/>
        </p:nvSpPr>
        <p:spPr>
          <a:xfrm>
            <a:off x="2578475" y="4434950"/>
            <a:ext cx="234600" cy="47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689" name="Shape 689"/>
          <p:cNvSpPr txBox="1"/>
          <p:nvPr/>
        </p:nvSpPr>
        <p:spPr>
          <a:xfrm>
            <a:off x="602825" y="599100"/>
            <a:ext cx="5134500" cy="393600"/>
          </a:xfrm>
          <a:prstGeom prst="rect">
            <a:avLst/>
          </a:prstGeom>
          <a:noFill/>
          <a:ln>
            <a:noFill/>
          </a:ln>
        </p:spPr>
        <p:txBody>
          <a:bodyPr anchorCtr="0" anchor="t" bIns="91425" lIns="91425" rIns="91425" tIns="91425">
            <a:noAutofit/>
          </a:bodyPr>
          <a:lstStyle/>
          <a:p>
            <a:pPr lvl="0" rtl="0">
              <a:spcBef>
                <a:spcPts val="0"/>
              </a:spcBef>
              <a:buNone/>
            </a:pPr>
            <a:r>
              <a:rPr b="1" lang="es" sz="1300">
                <a:solidFill>
                  <a:srgbClr val="351C75"/>
                </a:solidFill>
                <a:latin typeface="Playfair Display"/>
                <a:ea typeface="Playfair Display"/>
                <a:cs typeface="Playfair Display"/>
                <a:sym typeface="Playfair Display"/>
              </a:rPr>
              <a:t>Reconstruction, Depth Computation with Façades</a:t>
            </a: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690" name="Shape 690"/>
          <p:cNvSpPr txBox="1"/>
          <p:nvPr/>
        </p:nvSpPr>
        <p:spPr>
          <a:xfrm>
            <a:off x="152400" y="152400"/>
            <a:ext cx="8075400" cy="510900"/>
          </a:xfrm>
          <a:prstGeom prst="rect">
            <a:avLst/>
          </a:prstGeom>
          <a:noFill/>
          <a:ln>
            <a:noFill/>
          </a:ln>
        </p:spPr>
        <p:txBody>
          <a:bodyPr anchorCtr="0" anchor="ctr" bIns="91425" lIns="91425" rIns="91425" tIns="91425">
            <a:noAutofit/>
          </a:bodyPr>
          <a:lstStyle/>
          <a:p>
            <a:pPr lvl="0" rtl="0">
              <a:spcBef>
                <a:spcPts val="0"/>
              </a:spcBef>
              <a:buClr>
                <a:schemeClr val="dk1"/>
              </a:buClr>
              <a:buSzPct val="55000"/>
              <a:buFont typeface="Arial"/>
              <a:buNone/>
            </a:pPr>
            <a:r>
              <a:rPr b="1" lang="es" sz="2000">
                <a:solidFill>
                  <a:srgbClr val="351C75"/>
                </a:solidFill>
                <a:latin typeface="Playfair Display"/>
                <a:ea typeface="Playfair Display"/>
                <a:cs typeface="Playfair Display"/>
                <a:sym typeface="Playfair Display"/>
              </a:rPr>
              <a:t>Part IV: Reconstruction from two images</a:t>
            </a:r>
          </a:p>
        </p:txBody>
      </p:sp>
      <p:sp>
        <p:nvSpPr>
          <p:cNvPr id="691" name="Shape 691"/>
          <p:cNvSpPr txBox="1"/>
          <p:nvPr/>
        </p:nvSpPr>
        <p:spPr>
          <a:xfrm>
            <a:off x="650250" y="1206350"/>
            <a:ext cx="6207900" cy="393600"/>
          </a:xfrm>
          <a:prstGeom prst="rect">
            <a:avLst/>
          </a:prstGeom>
          <a:noFill/>
          <a:ln>
            <a:noFill/>
          </a:ln>
        </p:spPr>
        <p:txBody>
          <a:bodyPr anchorCtr="0" anchor="t" bIns="91425" lIns="91425" rIns="91425" tIns="91425">
            <a:noAutofit/>
          </a:bodyPr>
          <a:lstStyle/>
          <a:p>
            <a:pPr lvl="0" rtl="0">
              <a:spcBef>
                <a:spcPts val="0"/>
              </a:spcBef>
              <a:buClr>
                <a:schemeClr val="dk1"/>
              </a:buClr>
              <a:buSzPct val="84615"/>
              <a:buFont typeface="Arial"/>
              <a:buNone/>
            </a:pPr>
            <a:r>
              <a:rPr lang="es" sz="1300"/>
              <a:t>Façade Images:</a:t>
            </a:r>
          </a:p>
          <a:p>
            <a:pPr lvl="0" rtl="0">
              <a:spcBef>
                <a:spcPts val="0"/>
              </a:spcBef>
              <a:buNone/>
            </a:pPr>
            <a:r>
              <a:t/>
            </a:r>
            <a:endParaRPr sz="1300"/>
          </a:p>
          <a:p>
            <a:pPr lvl="0" rtl="0">
              <a:spcBef>
                <a:spcPts val="0"/>
              </a:spcBef>
              <a:buNone/>
            </a:pPr>
            <a:r>
              <a:t/>
            </a:r>
            <a:endParaRPr sz="1300"/>
          </a:p>
          <a:p>
            <a:pPr indent="-311150" lvl="0" marL="457200" rtl="0">
              <a:spcBef>
                <a:spcPts val="0"/>
              </a:spcBef>
              <a:buSzPct val="100000"/>
              <a:buChar char="-"/>
            </a:pPr>
            <a:r>
              <a:rPr lang="es" sz="1300"/>
              <a:t>Bilateral → 		40*40 window</a:t>
            </a:r>
          </a:p>
          <a:p>
            <a:pPr lvl="0" rtl="0">
              <a:spcBef>
                <a:spcPts val="0"/>
              </a:spcBef>
              <a:buNone/>
            </a:pPr>
            <a:r>
              <a:t/>
            </a:r>
            <a:endParaRPr sz="1300"/>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pic>
        <p:nvPicPr>
          <p:cNvPr id="692" name="Shape 692"/>
          <p:cNvPicPr preferRelativeResize="0"/>
          <p:nvPr/>
        </p:nvPicPr>
        <p:blipFill>
          <a:blip r:embed="rId3">
            <a:alphaModFix/>
          </a:blip>
          <a:stretch>
            <a:fillRect/>
          </a:stretch>
        </p:blipFill>
        <p:spPr>
          <a:xfrm>
            <a:off x="6078968" y="2863863"/>
            <a:ext cx="2882367" cy="1890219"/>
          </a:xfrm>
          <a:prstGeom prst="rect">
            <a:avLst/>
          </a:prstGeom>
          <a:noFill/>
          <a:ln>
            <a:noFill/>
          </a:ln>
        </p:spPr>
      </p:pic>
      <p:sp>
        <p:nvSpPr>
          <p:cNvPr id="693" name="Shape 69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7" name="Shape 697"/>
        <p:cNvGrpSpPr/>
        <p:nvPr/>
      </p:nvGrpSpPr>
      <p:grpSpPr>
        <a:xfrm>
          <a:off x="0" y="0"/>
          <a:ext cx="0" cy="0"/>
          <a:chOff x="0" y="0"/>
          <a:chExt cx="0" cy="0"/>
        </a:xfrm>
      </p:grpSpPr>
      <p:cxnSp>
        <p:nvCxnSpPr>
          <p:cNvPr id="698" name="Shape 698"/>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699" name="Shape 699"/>
          <p:cNvSpPr txBox="1"/>
          <p:nvPr/>
        </p:nvSpPr>
        <p:spPr>
          <a:xfrm>
            <a:off x="2578475" y="4434950"/>
            <a:ext cx="234600" cy="47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700" name="Shape 700"/>
          <p:cNvSpPr txBox="1"/>
          <p:nvPr/>
        </p:nvSpPr>
        <p:spPr>
          <a:xfrm>
            <a:off x="602825" y="599100"/>
            <a:ext cx="5134500" cy="393600"/>
          </a:xfrm>
          <a:prstGeom prst="rect">
            <a:avLst/>
          </a:prstGeom>
          <a:noFill/>
          <a:ln>
            <a:noFill/>
          </a:ln>
        </p:spPr>
        <p:txBody>
          <a:bodyPr anchorCtr="0" anchor="t" bIns="91425" lIns="91425" rIns="91425" tIns="91425">
            <a:noAutofit/>
          </a:bodyPr>
          <a:lstStyle/>
          <a:p>
            <a:pPr lvl="0" rtl="0">
              <a:spcBef>
                <a:spcPts val="0"/>
              </a:spcBef>
              <a:buNone/>
            </a:pPr>
            <a:r>
              <a:rPr b="1" lang="es" sz="1300">
                <a:solidFill>
                  <a:srgbClr val="351C75"/>
                </a:solidFill>
                <a:latin typeface="Playfair Display"/>
                <a:ea typeface="Playfair Display"/>
                <a:cs typeface="Playfair Display"/>
                <a:sym typeface="Playfair Display"/>
              </a:rPr>
              <a:t>Reconstruction, Depth Computation with Façades</a:t>
            </a: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701" name="Shape 701"/>
          <p:cNvSpPr txBox="1"/>
          <p:nvPr/>
        </p:nvSpPr>
        <p:spPr>
          <a:xfrm>
            <a:off x="152400" y="152400"/>
            <a:ext cx="8075400" cy="510900"/>
          </a:xfrm>
          <a:prstGeom prst="rect">
            <a:avLst/>
          </a:prstGeom>
          <a:noFill/>
          <a:ln>
            <a:noFill/>
          </a:ln>
        </p:spPr>
        <p:txBody>
          <a:bodyPr anchorCtr="0" anchor="ctr" bIns="91425" lIns="91425" rIns="91425" tIns="91425">
            <a:noAutofit/>
          </a:bodyPr>
          <a:lstStyle/>
          <a:p>
            <a:pPr lvl="0" rtl="0">
              <a:spcBef>
                <a:spcPts val="0"/>
              </a:spcBef>
              <a:buClr>
                <a:schemeClr val="dk1"/>
              </a:buClr>
              <a:buSzPct val="55000"/>
              <a:buFont typeface="Arial"/>
              <a:buNone/>
            </a:pPr>
            <a:r>
              <a:rPr b="1" lang="es" sz="2000">
                <a:solidFill>
                  <a:srgbClr val="351C75"/>
                </a:solidFill>
                <a:latin typeface="Playfair Display"/>
                <a:ea typeface="Playfair Display"/>
                <a:cs typeface="Playfair Display"/>
                <a:sym typeface="Playfair Display"/>
              </a:rPr>
              <a:t>Part IV: Reconstruction from two images</a:t>
            </a:r>
          </a:p>
        </p:txBody>
      </p:sp>
      <p:sp>
        <p:nvSpPr>
          <p:cNvPr id="702" name="Shape 702"/>
          <p:cNvSpPr txBox="1"/>
          <p:nvPr/>
        </p:nvSpPr>
        <p:spPr>
          <a:xfrm>
            <a:off x="650250" y="1206350"/>
            <a:ext cx="6207900" cy="393600"/>
          </a:xfrm>
          <a:prstGeom prst="rect">
            <a:avLst/>
          </a:prstGeom>
          <a:noFill/>
          <a:ln>
            <a:noFill/>
          </a:ln>
        </p:spPr>
        <p:txBody>
          <a:bodyPr anchorCtr="0" anchor="t" bIns="91425" lIns="91425" rIns="91425" tIns="91425">
            <a:noAutofit/>
          </a:bodyPr>
          <a:lstStyle/>
          <a:p>
            <a:pPr lvl="0" rtl="0">
              <a:spcBef>
                <a:spcPts val="0"/>
              </a:spcBef>
              <a:buNone/>
            </a:pPr>
            <a:r>
              <a:rPr lang="es" sz="1300"/>
              <a:t>Façade Images:</a:t>
            </a:r>
          </a:p>
          <a:p>
            <a:pPr indent="-311150" lvl="0" marL="457200" rtl="0">
              <a:spcBef>
                <a:spcPts val="0"/>
              </a:spcBef>
              <a:buSzPct val="100000"/>
              <a:buChar char="-"/>
            </a:pPr>
            <a:r>
              <a:rPr lang="es" sz="1300"/>
              <a:t>SSD Cost → 	40*40 window</a:t>
            </a:r>
          </a:p>
          <a:p>
            <a:pPr indent="-311150" lvl="0" marL="457200" rtl="0">
              <a:spcBef>
                <a:spcPts val="0"/>
              </a:spcBef>
              <a:buSzPct val="100000"/>
              <a:buChar char="-"/>
            </a:pPr>
            <a:r>
              <a:rPr lang="es" sz="1300"/>
              <a:t>NCC Cost → 	20*20 window</a:t>
            </a:r>
          </a:p>
          <a:p>
            <a:pPr indent="-311150" lvl="0" marL="457200" rtl="0">
              <a:spcBef>
                <a:spcPts val="0"/>
              </a:spcBef>
              <a:buSzPct val="100000"/>
              <a:buChar char="-"/>
            </a:pPr>
            <a:r>
              <a:rPr lang="es" sz="1300"/>
              <a:t>Bilateral → 		40*40 window</a:t>
            </a:r>
          </a:p>
          <a:p>
            <a:pPr lvl="0" rtl="0">
              <a:spcBef>
                <a:spcPts val="0"/>
              </a:spcBef>
              <a:buNone/>
            </a:pPr>
            <a:r>
              <a:t/>
            </a:r>
            <a:endParaRPr sz="1300"/>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pic>
        <p:nvPicPr>
          <p:cNvPr id="703" name="Shape 703"/>
          <p:cNvPicPr preferRelativeResize="0"/>
          <p:nvPr/>
        </p:nvPicPr>
        <p:blipFill>
          <a:blip r:embed="rId3">
            <a:alphaModFix/>
          </a:blip>
          <a:stretch>
            <a:fillRect/>
          </a:stretch>
        </p:blipFill>
        <p:spPr>
          <a:xfrm>
            <a:off x="3153633" y="2846757"/>
            <a:ext cx="2865261" cy="1924431"/>
          </a:xfrm>
          <a:prstGeom prst="rect">
            <a:avLst/>
          </a:prstGeom>
          <a:noFill/>
          <a:ln>
            <a:noFill/>
          </a:ln>
        </p:spPr>
      </p:pic>
      <p:pic>
        <p:nvPicPr>
          <p:cNvPr id="704" name="Shape 704"/>
          <p:cNvPicPr preferRelativeResize="0"/>
          <p:nvPr/>
        </p:nvPicPr>
        <p:blipFill>
          <a:blip r:embed="rId4">
            <a:alphaModFix/>
          </a:blip>
          <a:stretch>
            <a:fillRect/>
          </a:stretch>
        </p:blipFill>
        <p:spPr>
          <a:xfrm>
            <a:off x="228511" y="2821098"/>
            <a:ext cx="2925132" cy="1975749"/>
          </a:xfrm>
          <a:prstGeom prst="rect">
            <a:avLst/>
          </a:prstGeom>
          <a:noFill/>
          <a:ln>
            <a:noFill/>
          </a:ln>
        </p:spPr>
      </p:pic>
      <p:pic>
        <p:nvPicPr>
          <p:cNvPr id="705" name="Shape 705"/>
          <p:cNvPicPr preferRelativeResize="0"/>
          <p:nvPr/>
        </p:nvPicPr>
        <p:blipFill>
          <a:blip r:embed="rId5">
            <a:alphaModFix/>
          </a:blip>
          <a:stretch>
            <a:fillRect/>
          </a:stretch>
        </p:blipFill>
        <p:spPr>
          <a:xfrm>
            <a:off x="6078968" y="2863863"/>
            <a:ext cx="2882367" cy="1890219"/>
          </a:xfrm>
          <a:prstGeom prst="rect">
            <a:avLst/>
          </a:prstGeom>
          <a:noFill/>
          <a:ln>
            <a:noFill/>
          </a:ln>
        </p:spPr>
      </p:pic>
      <p:sp>
        <p:nvSpPr>
          <p:cNvPr id="706" name="Shape 70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0" name="Shape 710"/>
        <p:cNvGrpSpPr/>
        <p:nvPr/>
      </p:nvGrpSpPr>
      <p:grpSpPr>
        <a:xfrm>
          <a:off x="0" y="0"/>
          <a:ext cx="0" cy="0"/>
          <a:chOff x="0" y="0"/>
          <a:chExt cx="0" cy="0"/>
        </a:xfrm>
      </p:grpSpPr>
      <p:cxnSp>
        <p:nvCxnSpPr>
          <p:cNvPr id="711" name="Shape 711"/>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712" name="Shape 712"/>
          <p:cNvSpPr txBox="1"/>
          <p:nvPr/>
        </p:nvSpPr>
        <p:spPr>
          <a:xfrm>
            <a:off x="2578475" y="4434950"/>
            <a:ext cx="234600" cy="47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713" name="Shape 713"/>
          <p:cNvSpPr txBox="1"/>
          <p:nvPr/>
        </p:nvSpPr>
        <p:spPr>
          <a:xfrm>
            <a:off x="602825" y="599100"/>
            <a:ext cx="5134500" cy="393600"/>
          </a:xfrm>
          <a:prstGeom prst="rect">
            <a:avLst/>
          </a:prstGeom>
          <a:noFill/>
          <a:ln>
            <a:noFill/>
          </a:ln>
        </p:spPr>
        <p:txBody>
          <a:bodyPr anchorCtr="0" anchor="t" bIns="91425" lIns="91425" rIns="91425" tIns="91425">
            <a:noAutofit/>
          </a:bodyPr>
          <a:lstStyle/>
          <a:p>
            <a:pPr lvl="0" rtl="0">
              <a:spcBef>
                <a:spcPts val="0"/>
              </a:spcBef>
              <a:buNone/>
            </a:pPr>
            <a:r>
              <a:rPr b="1" lang="es" sz="1300">
                <a:solidFill>
                  <a:srgbClr val="351C75"/>
                </a:solidFill>
                <a:latin typeface="Playfair Display"/>
                <a:ea typeface="Playfair Display"/>
                <a:cs typeface="Playfair Display"/>
                <a:sym typeface="Playfair Display"/>
              </a:rPr>
              <a:t>Reconstruction, Depth Computation with Façades</a:t>
            </a: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714" name="Shape 714"/>
          <p:cNvSpPr txBox="1"/>
          <p:nvPr/>
        </p:nvSpPr>
        <p:spPr>
          <a:xfrm>
            <a:off x="152400" y="152400"/>
            <a:ext cx="8075400" cy="510900"/>
          </a:xfrm>
          <a:prstGeom prst="rect">
            <a:avLst/>
          </a:prstGeom>
          <a:noFill/>
          <a:ln>
            <a:noFill/>
          </a:ln>
        </p:spPr>
        <p:txBody>
          <a:bodyPr anchorCtr="0" anchor="ctr" bIns="91425" lIns="91425" rIns="91425" tIns="91425">
            <a:noAutofit/>
          </a:bodyPr>
          <a:lstStyle/>
          <a:p>
            <a:pPr lvl="0" rtl="0">
              <a:spcBef>
                <a:spcPts val="0"/>
              </a:spcBef>
              <a:buNone/>
            </a:pPr>
            <a:r>
              <a:rPr b="1" lang="es" sz="2000">
                <a:solidFill>
                  <a:srgbClr val="351C75"/>
                </a:solidFill>
                <a:latin typeface="Playfair Display"/>
                <a:ea typeface="Playfair Display"/>
                <a:cs typeface="Playfair Display"/>
                <a:sym typeface="Playfair Display"/>
              </a:rPr>
              <a:t>Part IV: Reconstruction from two images</a:t>
            </a:r>
          </a:p>
        </p:txBody>
      </p:sp>
      <p:sp>
        <p:nvSpPr>
          <p:cNvPr id="715" name="Shape 715"/>
          <p:cNvSpPr txBox="1"/>
          <p:nvPr/>
        </p:nvSpPr>
        <p:spPr>
          <a:xfrm>
            <a:off x="650250" y="1206350"/>
            <a:ext cx="6207900" cy="393600"/>
          </a:xfrm>
          <a:prstGeom prst="rect">
            <a:avLst/>
          </a:prstGeom>
          <a:noFill/>
          <a:ln>
            <a:noFill/>
          </a:ln>
        </p:spPr>
        <p:txBody>
          <a:bodyPr anchorCtr="0" anchor="t" bIns="91425" lIns="91425" rIns="91425" tIns="91425">
            <a:noAutofit/>
          </a:bodyPr>
          <a:lstStyle/>
          <a:p>
            <a:pPr lvl="0" rtl="0">
              <a:spcBef>
                <a:spcPts val="0"/>
              </a:spcBef>
              <a:buNone/>
            </a:pPr>
            <a:r>
              <a:rPr lang="es" sz="1300"/>
              <a:t>Façade Images:</a:t>
            </a:r>
          </a:p>
          <a:p>
            <a:pPr indent="-311150" lvl="0" marL="457200" rtl="0">
              <a:spcBef>
                <a:spcPts val="0"/>
              </a:spcBef>
              <a:buSzPct val="100000"/>
              <a:buChar char="-"/>
            </a:pPr>
            <a:r>
              <a:rPr lang="es" sz="1300"/>
              <a:t>SSD Cost → 	40*40 window</a:t>
            </a:r>
          </a:p>
          <a:p>
            <a:pPr indent="-311150" lvl="0" marL="457200" rtl="0">
              <a:spcBef>
                <a:spcPts val="0"/>
              </a:spcBef>
              <a:buSzPct val="100000"/>
              <a:buChar char="-"/>
            </a:pPr>
            <a:r>
              <a:rPr lang="es" sz="1300"/>
              <a:t>NCC Cost → 	20*20 window</a:t>
            </a:r>
          </a:p>
          <a:p>
            <a:pPr indent="-311150" lvl="0" marL="457200" rtl="0">
              <a:spcBef>
                <a:spcPts val="0"/>
              </a:spcBef>
              <a:buSzPct val="100000"/>
              <a:buChar char="-"/>
            </a:pPr>
            <a:r>
              <a:rPr lang="es" sz="1300"/>
              <a:t>Bilateral → 		40*40 window</a:t>
            </a:r>
          </a:p>
          <a:p>
            <a:pPr lvl="0" rtl="0">
              <a:spcBef>
                <a:spcPts val="0"/>
              </a:spcBef>
              <a:buNone/>
            </a:pPr>
            <a:r>
              <a:t/>
            </a:r>
            <a:endParaRPr sz="1300"/>
          </a:p>
          <a:p>
            <a:pPr lvl="0" rtl="0">
              <a:spcBef>
                <a:spcPts val="0"/>
              </a:spcBef>
              <a:buNone/>
            </a:pPr>
            <a:r>
              <a:t/>
            </a:r>
            <a:endParaRPr sz="1300"/>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pic>
        <p:nvPicPr>
          <p:cNvPr id="716" name="Shape 716"/>
          <p:cNvPicPr preferRelativeResize="0"/>
          <p:nvPr/>
        </p:nvPicPr>
        <p:blipFill>
          <a:blip r:embed="rId3">
            <a:alphaModFix/>
          </a:blip>
          <a:stretch>
            <a:fillRect/>
          </a:stretch>
        </p:blipFill>
        <p:spPr>
          <a:xfrm>
            <a:off x="3153633" y="2846757"/>
            <a:ext cx="2865261" cy="1924431"/>
          </a:xfrm>
          <a:prstGeom prst="rect">
            <a:avLst/>
          </a:prstGeom>
          <a:noFill/>
          <a:ln>
            <a:noFill/>
          </a:ln>
        </p:spPr>
      </p:pic>
      <p:pic>
        <p:nvPicPr>
          <p:cNvPr id="717" name="Shape 717"/>
          <p:cNvPicPr preferRelativeResize="0"/>
          <p:nvPr/>
        </p:nvPicPr>
        <p:blipFill>
          <a:blip r:embed="rId4">
            <a:alphaModFix/>
          </a:blip>
          <a:stretch>
            <a:fillRect/>
          </a:stretch>
        </p:blipFill>
        <p:spPr>
          <a:xfrm>
            <a:off x="228511" y="2821098"/>
            <a:ext cx="2925000" cy="1975800"/>
          </a:xfrm>
          <a:prstGeom prst="rect">
            <a:avLst/>
          </a:prstGeom>
          <a:noFill/>
          <a:ln cap="flat" cmpd="sng" w="38100">
            <a:solidFill>
              <a:srgbClr val="00FF00"/>
            </a:solidFill>
            <a:prstDash val="solid"/>
            <a:round/>
            <a:headEnd len="med" w="med" type="none"/>
            <a:tailEnd len="med" w="med" type="none"/>
          </a:ln>
        </p:spPr>
      </p:pic>
      <p:pic>
        <p:nvPicPr>
          <p:cNvPr id="718" name="Shape 718"/>
          <p:cNvPicPr preferRelativeResize="0"/>
          <p:nvPr/>
        </p:nvPicPr>
        <p:blipFill>
          <a:blip r:embed="rId5">
            <a:alphaModFix/>
          </a:blip>
          <a:stretch>
            <a:fillRect/>
          </a:stretch>
        </p:blipFill>
        <p:spPr>
          <a:xfrm>
            <a:off x="6078968" y="2863863"/>
            <a:ext cx="2882367" cy="1890219"/>
          </a:xfrm>
          <a:prstGeom prst="rect">
            <a:avLst/>
          </a:prstGeom>
          <a:noFill/>
          <a:ln>
            <a:noFill/>
          </a:ln>
        </p:spPr>
      </p:pic>
      <p:sp>
        <p:nvSpPr>
          <p:cNvPr id="719" name="Shape 7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Shape 113"/>
          <p:cNvSpPr txBox="1"/>
          <p:nvPr/>
        </p:nvSpPr>
        <p:spPr>
          <a:xfrm>
            <a:off x="152400" y="152400"/>
            <a:ext cx="8075400" cy="510900"/>
          </a:xfrm>
          <a:prstGeom prst="rect">
            <a:avLst/>
          </a:prstGeom>
          <a:noFill/>
          <a:ln>
            <a:noFill/>
          </a:ln>
        </p:spPr>
        <p:txBody>
          <a:bodyPr anchorCtr="0" anchor="ctr" bIns="91425" lIns="91425" rIns="91425" tIns="91425">
            <a:noAutofit/>
          </a:bodyPr>
          <a:lstStyle/>
          <a:p>
            <a:pPr lvl="0" rtl="0">
              <a:spcBef>
                <a:spcPts val="0"/>
              </a:spcBef>
              <a:buNone/>
            </a:pPr>
            <a:r>
              <a:rPr b="1" lang="es" sz="2000">
                <a:solidFill>
                  <a:srgbClr val="351C75"/>
                </a:solidFill>
                <a:latin typeface="Playfair Display"/>
                <a:ea typeface="Playfair Display"/>
                <a:cs typeface="Playfair Display"/>
                <a:sym typeface="Playfair Display"/>
              </a:rPr>
              <a:t>Part I: Image transformations</a:t>
            </a:r>
          </a:p>
        </p:txBody>
      </p:sp>
      <p:cxnSp>
        <p:nvCxnSpPr>
          <p:cNvPr id="114" name="Shape 114"/>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115" name="Shape 115"/>
          <p:cNvSpPr txBox="1"/>
          <p:nvPr/>
        </p:nvSpPr>
        <p:spPr>
          <a:xfrm>
            <a:off x="2578475" y="4434950"/>
            <a:ext cx="234600" cy="47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116" name="Shape 116"/>
          <p:cNvSpPr txBox="1"/>
          <p:nvPr/>
        </p:nvSpPr>
        <p:spPr>
          <a:xfrm>
            <a:off x="602825" y="599100"/>
            <a:ext cx="5134500" cy="393600"/>
          </a:xfrm>
          <a:prstGeom prst="rect">
            <a:avLst/>
          </a:prstGeom>
          <a:noFill/>
          <a:ln>
            <a:noFill/>
          </a:ln>
        </p:spPr>
        <p:txBody>
          <a:bodyPr anchorCtr="0" anchor="t" bIns="91425" lIns="91425" rIns="91425" tIns="91425">
            <a:noAutofit/>
          </a:bodyPr>
          <a:lstStyle/>
          <a:p>
            <a:pPr lvl="0" rtl="0">
              <a:spcBef>
                <a:spcPts val="0"/>
              </a:spcBef>
              <a:buNone/>
            </a:pPr>
            <a:r>
              <a:rPr b="1" lang="es" sz="1300">
                <a:solidFill>
                  <a:srgbClr val="351C75"/>
                </a:solidFill>
                <a:latin typeface="Playfair Display"/>
                <a:ea typeface="Playfair Display"/>
                <a:cs typeface="Playfair Display"/>
                <a:sym typeface="Playfair Display"/>
              </a:rPr>
              <a:t>Image transformations: Overview</a:t>
            </a:r>
          </a:p>
        </p:txBody>
      </p:sp>
      <p:pic>
        <p:nvPicPr>
          <p:cNvPr id="117" name="Shape 117"/>
          <p:cNvPicPr preferRelativeResize="0"/>
          <p:nvPr/>
        </p:nvPicPr>
        <p:blipFill>
          <a:blip r:embed="rId3">
            <a:alphaModFix/>
          </a:blip>
          <a:stretch>
            <a:fillRect/>
          </a:stretch>
        </p:blipFill>
        <p:spPr>
          <a:xfrm>
            <a:off x="508125" y="1949349"/>
            <a:ext cx="3268974" cy="2176949"/>
          </a:xfrm>
          <a:prstGeom prst="rect">
            <a:avLst/>
          </a:prstGeom>
          <a:noFill/>
          <a:ln>
            <a:noFill/>
          </a:ln>
        </p:spPr>
      </p:pic>
      <p:pic>
        <p:nvPicPr>
          <p:cNvPr descr="Scale.png" id="118" name="Shape 118"/>
          <p:cNvPicPr preferRelativeResize="0"/>
          <p:nvPr/>
        </p:nvPicPr>
        <p:blipFill rotWithShape="1">
          <a:blip r:embed="rId4">
            <a:alphaModFix/>
          </a:blip>
          <a:srcRect b="59" l="0" r="0" t="49"/>
          <a:stretch/>
        </p:blipFill>
        <p:spPr>
          <a:xfrm>
            <a:off x="5151850" y="2429437"/>
            <a:ext cx="1827150" cy="1216775"/>
          </a:xfrm>
          <a:prstGeom prst="rect">
            <a:avLst/>
          </a:prstGeom>
          <a:noFill/>
          <a:ln>
            <a:noFill/>
          </a:ln>
        </p:spPr>
      </p:pic>
      <p:sp>
        <p:nvSpPr>
          <p:cNvPr id="119" name="Shape 1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
              <a:t>‹#›</a:t>
            </a:fld>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3" name="Shape 723"/>
        <p:cNvGrpSpPr/>
        <p:nvPr/>
      </p:nvGrpSpPr>
      <p:grpSpPr>
        <a:xfrm>
          <a:off x="0" y="0"/>
          <a:ext cx="0" cy="0"/>
          <a:chOff x="0" y="0"/>
          <a:chExt cx="0" cy="0"/>
        </a:xfrm>
      </p:grpSpPr>
      <p:cxnSp>
        <p:nvCxnSpPr>
          <p:cNvPr id="724" name="Shape 724"/>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725" name="Shape 725"/>
          <p:cNvSpPr txBox="1"/>
          <p:nvPr/>
        </p:nvSpPr>
        <p:spPr>
          <a:xfrm>
            <a:off x="2578475" y="4434950"/>
            <a:ext cx="234600" cy="47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726" name="Shape 726"/>
          <p:cNvSpPr txBox="1"/>
          <p:nvPr/>
        </p:nvSpPr>
        <p:spPr>
          <a:xfrm>
            <a:off x="602825" y="599100"/>
            <a:ext cx="5134500" cy="393600"/>
          </a:xfrm>
          <a:prstGeom prst="rect">
            <a:avLst/>
          </a:prstGeom>
          <a:noFill/>
          <a:ln>
            <a:noFill/>
          </a:ln>
        </p:spPr>
        <p:txBody>
          <a:bodyPr anchorCtr="0" anchor="t" bIns="91425" lIns="91425" rIns="91425" tIns="91425">
            <a:noAutofit/>
          </a:bodyPr>
          <a:lstStyle/>
          <a:p>
            <a:pPr lvl="0" rtl="0">
              <a:spcBef>
                <a:spcPts val="0"/>
              </a:spcBef>
              <a:buNone/>
            </a:pPr>
            <a:r>
              <a:rPr b="1" lang="es" sz="1300">
                <a:solidFill>
                  <a:srgbClr val="351C75"/>
                </a:solidFill>
                <a:latin typeface="Playfair Display"/>
                <a:ea typeface="Playfair Display"/>
                <a:cs typeface="Playfair Display"/>
                <a:sym typeface="Playfair Display"/>
              </a:rPr>
              <a:t>Reconstruction, Depth Computation with Façades</a:t>
            </a: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727" name="Shape 727"/>
          <p:cNvSpPr txBox="1"/>
          <p:nvPr/>
        </p:nvSpPr>
        <p:spPr>
          <a:xfrm>
            <a:off x="152400" y="152400"/>
            <a:ext cx="8075400" cy="510900"/>
          </a:xfrm>
          <a:prstGeom prst="rect">
            <a:avLst/>
          </a:prstGeom>
          <a:noFill/>
          <a:ln>
            <a:noFill/>
          </a:ln>
        </p:spPr>
        <p:txBody>
          <a:bodyPr anchorCtr="0" anchor="ctr" bIns="91425" lIns="91425" rIns="91425" tIns="91425">
            <a:noAutofit/>
          </a:bodyPr>
          <a:lstStyle/>
          <a:p>
            <a:pPr lvl="0" rtl="0">
              <a:spcBef>
                <a:spcPts val="0"/>
              </a:spcBef>
              <a:buClr>
                <a:schemeClr val="dk1"/>
              </a:buClr>
              <a:buSzPct val="55000"/>
              <a:buFont typeface="Arial"/>
              <a:buNone/>
            </a:pPr>
            <a:r>
              <a:rPr b="1" lang="es" sz="2000">
                <a:solidFill>
                  <a:srgbClr val="351C75"/>
                </a:solidFill>
                <a:latin typeface="Playfair Display"/>
                <a:ea typeface="Playfair Display"/>
                <a:cs typeface="Playfair Display"/>
                <a:sym typeface="Playfair Display"/>
              </a:rPr>
              <a:t>Part IV: Reconstruction from two images</a:t>
            </a:r>
          </a:p>
        </p:txBody>
      </p:sp>
      <p:sp>
        <p:nvSpPr>
          <p:cNvPr id="728" name="Shape 728"/>
          <p:cNvSpPr txBox="1"/>
          <p:nvPr/>
        </p:nvSpPr>
        <p:spPr>
          <a:xfrm>
            <a:off x="650250" y="1206350"/>
            <a:ext cx="6207900" cy="393600"/>
          </a:xfrm>
          <a:prstGeom prst="rect">
            <a:avLst/>
          </a:prstGeom>
          <a:noFill/>
          <a:ln>
            <a:noFill/>
          </a:ln>
        </p:spPr>
        <p:txBody>
          <a:bodyPr anchorCtr="0" anchor="t" bIns="91425" lIns="91425" rIns="91425" tIns="91425">
            <a:noAutofit/>
          </a:bodyPr>
          <a:lstStyle/>
          <a:p>
            <a:pPr lvl="0" rtl="0">
              <a:spcBef>
                <a:spcPts val="0"/>
              </a:spcBef>
              <a:buNone/>
            </a:pPr>
            <a:r>
              <a:rPr lang="es" sz="1300"/>
              <a:t>Façade Images:</a:t>
            </a:r>
          </a:p>
          <a:p>
            <a:pPr indent="-311150" lvl="0" marL="457200" rtl="0">
              <a:spcBef>
                <a:spcPts val="0"/>
              </a:spcBef>
              <a:buSzPct val="100000"/>
              <a:buChar char="-"/>
            </a:pPr>
            <a:r>
              <a:rPr lang="es" sz="1300"/>
              <a:t>SSD Cost → 	40*40 window</a:t>
            </a:r>
          </a:p>
          <a:p>
            <a:pPr indent="-311150" lvl="0" marL="457200" rtl="0">
              <a:spcBef>
                <a:spcPts val="0"/>
              </a:spcBef>
              <a:buSzPct val="100000"/>
              <a:buChar char="-"/>
            </a:pPr>
            <a:r>
              <a:rPr lang="es" sz="1300"/>
              <a:t>NCC Cost → 	20*20 window</a:t>
            </a:r>
          </a:p>
          <a:p>
            <a:pPr indent="-311150" lvl="0" marL="457200" rtl="0">
              <a:spcBef>
                <a:spcPts val="0"/>
              </a:spcBef>
              <a:buSzPct val="100000"/>
              <a:buChar char="-"/>
            </a:pPr>
            <a:r>
              <a:rPr lang="es" sz="1300"/>
              <a:t>Bilateral → 		40*40 window</a:t>
            </a:r>
          </a:p>
          <a:p>
            <a:pPr lvl="0" rtl="0">
              <a:spcBef>
                <a:spcPts val="0"/>
              </a:spcBef>
              <a:buNone/>
            </a:pPr>
            <a:r>
              <a:t/>
            </a:r>
            <a:endParaRPr sz="1300">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pic>
        <p:nvPicPr>
          <p:cNvPr id="729" name="Shape 729"/>
          <p:cNvPicPr preferRelativeResize="0"/>
          <p:nvPr/>
        </p:nvPicPr>
        <p:blipFill>
          <a:blip r:embed="rId3">
            <a:alphaModFix/>
          </a:blip>
          <a:stretch>
            <a:fillRect/>
          </a:stretch>
        </p:blipFill>
        <p:spPr>
          <a:xfrm>
            <a:off x="228511" y="2821098"/>
            <a:ext cx="2925000" cy="1975800"/>
          </a:xfrm>
          <a:prstGeom prst="rect">
            <a:avLst/>
          </a:prstGeom>
          <a:noFill/>
          <a:ln cap="flat" cmpd="sng" w="38100">
            <a:solidFill>
              <a:srgbClr val="00FF00"/>
            </a:solidFill>
            <a:prstDash val="solid"/>
            <a:round/>
            <a:headEnd len="med" w="med" type="none"/>
            <a:tailEnd len="med" w="med" type="none"/>
          </a:ln>
        </p:spPr>
      </p:pic>
      <p:sp>
        <p:nvSpPr>
          <p:cNvPr id="730" name="Shape 730"/>
          <p:cNvSpPr txBox="1"/>
          <p:nvPr/>
        </p:nvSpPr>
        <p:spPr>
          <a:xfrm>
            <a:off x="3551800" y="3504800"/>
            <a:ext cx="5919600" cy="393600"/>
          </a:xfrm>
          <a:prstGeom prst="rect">
            <a:avLst/>
          </a:prstGeom>
          <a:noFill/>
          <a:ln>
            <a:noFill/>
          </a:ln>
        </p:spPr>
        <p:txBody>
          <a:bodyPr anchorCtr="0" anchor="t" bIns="91425" lIns="91425" rIns="91425" tIns="91425">
            <a:noAutofit/>
          </a:bodyPr>
          <a:lstStyle/>
          <a:p>
            <a:pPr lvl="0" rtl="0">
              <a:spcBef>
                <a:spcPts val="0"/>
              </a:spcBef>
              <a:buNone/>
            </a:pPr>
            <a:r>
              <a:rPr lang="es" sz="1300"/>
              <a:t>Best Performance!!!</a:t>
            </a: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731" name="Shape 7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5" name="Shape 735"/>
        <p:cNvGrpSpPr/>
        <p:nvPr/>
      </p:nvGrpSpPr>
      <p:grpSpPr>
        <a:xfrm>
          <a:off x="0" y="0"/>
          <a:ext cx="0" cy="0"/>
          <a:chOff x="0" y="0"/>
          <a:chExt cx="0" cy="0"/>
        </a:xfrm>
      </p:grpSpPr>
      <p:sp>
        <p:nvSpPr>
          <p:cNvPr id="736" name="Shape 736"/>
          <p:cNvSpPr/>
          <p:nvPr/>
        </p:nvSpPr>
        <p:spPr>
          <a:xfrm>
            <a:off x="1579025" y="1785775"/>
            <a:ext cx="2100600" cy="4728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737" name="Shape 737"/>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738" name="Shape 738"/>
          <p:cNvSpPr txBox="1"/>
          <p:nvPr/>
        </p:nvSpPr>
        <p:spPr>
          <a:xfrm>
            <a:off x="602825" y="599100"/>
            <a:ext cx="5134500" cy="393600"/>
          </a:xfrm>
          <a:prstGeom prst="rect">
            <a:avLst/>
          </a:prstGeom>
          <a:noFill/>
          <a:ln>
            <a:noFill/>
          </a:ln>
        </p:spPr>
        <p:txBody>
          <a:bodyPr anchorCtr="0" anchor="t" bIns="91425" lIns="91425" rIns="91425" tIns="91425">
            <a:noAutofit/>
          </a:bodyPr>
          <a:lstStyle/>
          <a:p>
            <a:pPr lvl="0" rtl="0">
              <a:spcBef>
                <a:spcPts val="0"/>
              </a:spcBef>
              <a:buNone/>
            </a:pPr>
            <a:r>
              <a:rPr b="1" lang="es" sz="1300">
                <a:solidFill>
                  <a:srgbClr val="351C75"/>
                </a:solidFill>
                <a:latin typeface="Playfair Display"/>
                <a:ea typeface="Playfair Display"/>
                <a:cs typeface="Playfair Display"/>
                <a:sym typeface="Playfair Display"/>
              </a:rPr>
              <a:t> Reconstruction, Overview (using synthetic data)  </a:t>
            </a: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739" name="Shape 739"/>
          <p:cNvSpPr txBox="1"/>
          <p:nvPr/>
        </p:nvSpPr>
        <p:spPr>
          <a:xfrm>
            <a:off x="152400" y="152400"/>
            <a:ext cx="8991600" cy="510900"/>
          </a:xfrm>
          <a:prstGeom prst="rect">
            <a:avLst/>
          </a:prstGeom>
          <a:noFill/>
          <a:ln>
            <a:noFill/>
          </a:ln>
        </p:spPr>
        <p:txBody>
          <a:bodyPr anchorCtr="0" anchor="ctr" bIns="91425" lIns="91425" rIns="91425" tIns="91425">
            <a:noAutofit/>
          </a:bodyPr>
          <a:lstStyle/>
          <a:p>
            <a:pPr lvl="0" rtl="0">
              <a:spcBef>
                <a:spcPts val="0"/>
              </a:spcBef>
              <a:buNone/>
            </a:pPr>
            <a:r>
              <a:rPr b="1" lang="es" sz="2000">
                <a:solidFill>
                  <a:srgbClr val="351C75"/>
                </a:solidFill>
                <a:latin typeface="Playfair Display"/>
                <a:ea typeface="Playfair Display"/>
                <a:cs typeface="Playfair Display"/>
                <a:sym typeface="Playfair Display"/>
              </a:rPr>
              <a:t>Part V: Reconstruction from uncalibrated images with a stratified method </a:t>
            </a:r>
          </a:p>
        </p:txBody>
      </p:sp>
      <p:sp>
        <p:nvSpPr>
          <p:cNvPr id="740" name="Shape 740"/>
          <p:cNvSpPr txBox="1"/>
          <p:nvPr/>
        </p:nvSpPr>
        <p:spPr>
          <a:xfrm>
            <a:off x="650250" y="1206350"/>
            <a:ext cx="6207900" cy="393600"/>
          </a:xfrm>
          <a:prstGeom prst="rect">
            <a:avLst/>
          </a:prstGeom>
          <a:noFill/>
          <a:ln>
            <a:noFill/>
          </a:ln>
        </p:spPr>
        <p:txBody>
          <a:bodyPr anchorCtr="0" anchor="t" bIns="91425" lIns="91425" rIns="91425" tIns="91425">
            <a:noAutofit/>
          </a:bodyPr>
          <a:lstStyle/>
          <a:p>
            <a:pPr lvl="0" rtl="0">
              <a:spcBef>
                <a:spcPts val="0"/>
              </a:spcBef>
              <a:buNone/>
            </a:pPr>
            <a:r>
              <a:rPr lang="es" sz="1300"/>
              <a:t>Goal: compute 3D reconstruction from two or more camera views</a:t>
            </a: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741" name="Shape 741"/>
          <p:cNvSpPr txBox="1"/>
          <p:nvPr/>
        </p:nvSpPr>
        <p:spPr>
          <a:xfrm>
            <a:off x="1553925" y="1818125"/>
            <a:ext cx="2169900" cy="393600"/>
          </a:xfrm>
          <a:prstGeom prst="rect">
            <a:avLst/>
          </a:prstGeom>
          <a:noFill/>
          <a:ln>
            <a:noFill/>
          </a:ln>
        </p:spPr>
        <p:txBody>
          <a:bodyPr anchorCtr="0" anchor="t" bIns="91425" lIns="91425" rIns="91425" tIns="91425">
            <a:noAutofit/>
          </a:bodyPr>
          <a:lstStyle/>
          <a:p>
            <a:pPr lvl="0" rtl="0" algn="ctr">
              <a:spcBef>
                <a:spcPts val="0"/>
              </a:spcBef>
              <a:buNone/>
            </a:pPr>
            <a:r>
              <a:rPr b="1" lang="es" sz="1300">
                <a:solidFill>
                  <a:srgbClr val="351C75"/>
                </a:solidFill>
                <a:latin typeface="Playfair Display"/>
                <a:ea typeface="Playfair Display"/>
                <a:cs typeface="Playfair Display"/>
                <a:sym typeface="Playfair Display"/>
              </a:rPr>
              <a:t>Projective reconstruction</a:t>
            </a: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742" name="Shape 742"/>
          <p:cNvSpPr/>
          <p:nvPr/>
        </p:nvSpPr>
        <p:spPr>
          <a:xfrm>
            <a:off x="4121737" y="1787875"/>
            <a:ext cx="2100600" cy="4728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43" name="Shape 743"/>
          <p:cNvSpPr txBox="1"/>
          <p:nvPr/>
        </p:nvSpPr>
        <p:spPr>
          <a:xfrm>
            <a:off x="4096637" y="1820225"/>
            <a:ext cx="2169900" cy="393600"/>
          </a:xfrm>
          <a:prstGeom prst="rect">
            <a:avLst/>
          </a:prstGeom>
          <a:noFill/>
          <a:ln>
            <a:noFill/>
          </a:ln>
        </p:spPr>
        <p:txBody>
          <a:bodyPr anchorCtr="0" anchor="t" bIns="91425" lIns="91425" rIns="91425" tIns="91425">
            <a:noAutofit/>
          </a:bodyPr>
          <a:lstStyle/>
          <a:p>
            <a:pPr lvl="0" rtl="0" algn="ctr">
              <a:spcBef>
                <a:spcPts val="0"/>
              </a:spcBef>
              <a:buNone/>
            </a:pPr>
            <a:r>
              <a:rPr b="1" lang="es" sz="1300">
                <a:solidFill>
                  <a:srgbClr val="351C75"/>
                </a:solidFill>
                <a:latin typeface="Playfair Display"/>
                <a:ea typeface="Playfair Display"/>
                <a:cs typeface="Playfair Display"/>
                <a:sym typeface="Playfair Display"/>
              </a:rPr>
              <a:t>Affine reconstruction</a:t>
            </a: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744" name="Shape 744"/>
          <p:cNvSpPr/>
          <p:nvPr/>
        </p:nvSpPr>
        <p:spPr>
          <a:xfrm>
            <a:off x="6708675" y="1787875"/>
            <a:ext cx="2100600" cy="4728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45" name="Shape 745"/>
          <p:cNvSpPr txBox="1"/>
          <p:nvPr/>
        </p:nvSpPr>
        <p:spPr>
          <a:xfrm>
            <a:off x="6683575" y="1820225"/>
            <a:ext cx="2169900" cy="393600"/>
          </a:xfrm>
          <a:prstGeom prst="rect">
            <a:avLst/>
          </a:prstGeom>
          <a:noFill/>
          <a:ln>
            <a:noFill/>
          </a:ln>
        </p:spPr>
        <p:txBody>
          <a:bodyPr anchorCtr="0" anchor="t" bIns="91425" lIns="91425" rIns="91425" tIns="91425">
            <a:noAutofit/>
          </a:bodyPr>
          <a:lstStyle/>
          <a:p>
            <a:pPr lvl="0" rtl="0" algn="ctr">
              <a:spcBef>
                <a:spcPts val="0"/>
              </a:spcBef>
              <a:buNone/>
            </a:pPr>
            <a:r>
              <a:rPr b="1" lang="es" sz="1300">
                <a:solidFill>
                  <a:srgbClr val="351C75"/>
                </a:solidFill>
                <a:latin typeface="Playfair Display"/>
                <a:ea typeface="Playfair Display"/>
                <a:cs typeface="Playfair Display"/>
                <a:sym typeface="Playfair Display"/>
              </a:rPr>
              <a:t>Metric reconstruction</a:t>
            </a: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746" name="Shape 746"/>
          <p:cNvSpPr txBox="1"/>
          <p:nvPr/>
        </p:nvSpPr>
        <p:spPr>
          <a:xfrm>
            <a:off x="1553925" y="2425050"/>
            <a:ext cx="2169900" cy="938400"/>
          </a:xfrm>
          <a:prstGeom prst="rect">
            <a:avLst/>
          </a:prstGeom>
          <a:noFill/>
          <a:ln>
            <a:noFill/>
          </a:ln>
        </p:spPr>
        <p:txBody>
          <a:bodyPr anchorCtr="0" anchor="t" bIns="91425" lIns="91425" rIns="91425" tIns="91425">
            <a:noAutofit/>
          </a:bodyPr>
          <a:lstStyle/>
          <a:p>
            <a:pPr lvl="0" rtl="0" algn="just">
              <a:spcBef>
                <a:spcPts val="0"/>
              </a:spcBef>
              <a:buNone/>
            </a:pPr>
            <a:r>
              <a:rPr lang="es" sz="1100"/>
              <a:t>Given the 2D coordinates of points in each image, compute the 3D points and projective matrices correspondent to both views</a:t>
            </a:r>
          </a:p>
        </p:txBody>
      </p:sp>
      <p:sp>
        <p:nvSpPr>
          <p:cNvPr id="747" name="Shape 747"/>
          <p:cNvSpPr txBox="1"/>
          <p:nvPr/>
        </p:nvSpPr>
        <p:spPr>
          <a:xfrm>
            <a:off x="3993450" y="2446250"/>
            <a:ext cx="2287200" cy="852900"/>
          </a:xfrm>
          <a:prstGeom prst="rect">
            <a:avLst/>
          </a:prstGeom>
          <a:noFill/>
          <a:ln>
            <a:noFill/>
          </a:ln>
        </p:spPr>
        <p:txBody>
          <a:bodyPr anchorCtr="0" anchor="t" bIns="91425" lIns="91425" rIns="91425" tIns="91425">
            <a:noAutofit/>
          </a:bodyPr>
          <a:lstStyle/>
          <a:p>
            <a:pPr lvl="0" rtl="0" algn="just">
              <a:spcBef>
                <a:spcPts val="0"/>
              </a:spcBef>
              <a:buNone/>
            </a:pPr>
            <a:r>
              <a:rPr lang="es" sz="1100"/>
              <a:t>Construct the affine homography to recover properties such as parallelism between lines</a:t>
            </a:r>
          </a:p>
        </p:txBody>
      </p:sp>
      <p:sp>
        <p:nvSpPr>
          <p:cNvPr id="748" name="Shape 748"/>
          <p:cNvSpPr txBox="1"/>
          <p:nvPr/>
        </p:nvSpPr>
        <p:spPr>
          <a:xfrm>
            <a:off x="6550275" y="2446250"/>
            <a:ext cx="2411400" cy="705900"/>
          </a:xfrm>
          <a:prstGeom prst="rect">
            <a:avLst/>
          </a:prstGeom>
          <a:noFill/>
          <a:ln>
            <a:noFill/>
          </a:ln>
        </p:spPr>
        <p:txBody>
          <a:bodyPr anchorCtr="0" anchor="t" bIns="91425" lIns="91425" rIns="91425" tIns="91425">
            <a:noAutofit/>
          </a:bodyPr>
          <a:lstStyle/>
          <a:p>
            <a:pPr lvl="0" rtl="0" algn="just">
              <a:spcBef>
                <a:spcPts val="0"/>
              </a:spcBef>
              <a:buNone/>
            </a:pPr>
            <a:r>
              <a:rPr lang="es" sz="1100"/>
              <a:t>Compute the metric reconstruction to recover metric properties such as the real angles of the scene</a:t>
            </a:r>
          </a:p>
        </p:txBody>
      </p:sp>
      <p:cxnSp>
        <p:nvCxnSpPr>
          <p:cNvPr id="749" name="Shape 749"/>
          <p:cNvCxnSpPr>
            <a:stCxn id="741" idx="3"/>
            <a:endCxn id="743" idx="1"/>
          </p:cNvCxnSpPr>
          <p:nvPr/>
        </p:nvCxnSpPr>
        <p:spPr>
          <a:xfrm>
            <a:off x="3723825" y="2014925"/>
            <a:ext cx="372900" cy="2100"/>
          </a:xfrm>
          <a:prstGeom prst="straightConnector1">
            <a:avLst/>
          </a:prstGeom>
          <a:noFill/>
          <a:ln cap="flat" cmpd="sng" w="9525">
            <a:solidFill>
              <a:schemeClr val="dk2"/>
            </a:solidFill>
            <a:prstDash val="solid"/>
            <a:round/>
            <a:headEnd len="lg" w="lg" type="none"/>
            <a:tailEnd len="lg" w="lg" type="triangle"/>
          </a:ln>
        </p:spPr>
      </p:cxnSp>
      <p:cxnSp>
        <p:nvCxnSpPr>
          <p:cNvPr id="750" name="Shape 750"/>
          <p:cNvCxnSpPr>
            <a:stCxn id="743" idx="3"/>
            <a:endCxn id="745" idx="1"/>
          </p:cNvCxnSpPr>
          <p:nvPr/>
        </p:nvCxnSpPr>
        <p:spPr>
          <a:xfrm>
            <a:off x="6266537" y="2017025"/>
            <a:ext cx="417000" cy="0"/>
          </a:xfrm>
          <a:prstGeom prst="straightConnector1">
            <a:avLst/>
          </a:prstGeom>
          <a:noFill/>
          <a:ln cap="flat" cmpd="sng" w="9525">
            <a:solidFill>
              <a:schemeClr val="dk2"/>
            </a:solidFill>
            <a:prstDash val="solid"/>
            <a:round/>
            <a:headEnd len="lg" w="lg" type="none"/>
            <a:tailEnd len="lg" w="lg" type="triangle"/>
          </a:ln>
        </p:spPr>
      </p:cxnSp>
      <p:pic>
        <p:nvPicPr>
          <p:cNvPr id="751" name="Shape 751"/>
          <p:cNvPicPr preferRelativeResize="0"/>
          <p:nvPr/>
        </p:nvPicPr>
        <p:blipFill>
          <a:blip r:embed="rId3">
            <a:alphaModFix/>
          </a:blip>
          <a:stretch>
            <a:fillRect/>
          </a:stretch>
        </p:blipFill>
        <p:spPr>
          <a:xfrm>
            <a:off x="6824950" y="3355350"/>
            <a:ext cx="1583149" cy="1187369"/>
          </a:xfrm>
          <a:prstGeom prst="rect">
            <a:avLst/>
          </a:prstGeom>
          <a:noFill/>
          <a:ln>
            <a:noFill/>
          </a:ln>
        </p:spPr>
      </p:pic>
      <p:pic>
        <p:nvPicPr>
          <p:cNvPr id="752" name="Shape 752"/>
          <p:cNvPicPr preferRelativeResize="0"/>
          <p:nvPr/>
        </p:nvPicPr>
        <p:blipFill>
          <a:blip r:embed="rId4">
            <a:alphaModFix/>
          </a:blip>
          <a:stretch>
            <a:fillRect/>
          </a:stretch>
        </p:blipFill>
        <p:spPr>
          <a:xfrm>
            <a:off x="4244422" y="3353023"/>
            <a:ext cx="1583149" cy="1192925"/>
          </a:xfrm>
          <a:prstGeom prst="rect">
            <a:avLst/>
          </a:prstGeom>
          <a:noFill/>
          <a:ln>
            <a:noFill/>
          </a:ln>
        </p:spPr>
      </p:pic>
      <p:pic>
        <p:nvPicPr>
          <p:cNvPr id="753" name="Shape 753"/>
          <p:cNvPicPr preferRelativeResize="0"/>
          <p:nvPr/>
        </p:nvPicPr>
        <p:blipFill>
          <a:blip r:embed="rId5">
            <a:alphaModFix/>
          </a:blip>
          <a:stretch>
            <a:fillRect/>
          </a:stretch>
        </p:blipFill>
        <p:spPr>
          <a:xfrm>
            <a:off x="121324" y="1678221"/>
            <a:ext cx="1332725" cy="1001003"/>
          </a:xfrm>
          <a:prstGeom prst="rect">
            <a:avLst/>
          </a:prstGeom>
          <a:noFill/>
          <a:ln>
            <a:noFill/>
          </a:ln>
        </p:spPr>
      </p:pic>
      <p:sp>
        <p:nvSpPr>
          <p:cNvPr id="754" name="Shape 75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8" name="Shape 758"/>
        <p:cNvGrpSpPr/>
        <p:nvPr/>
      </p:nvGrpSpPr>
      <p:grpSpPr>
        <a:xfrm>
          <a:off x="0" y="0"/>
          <a:ext cx="0" cy="0"/>
          <a:chOff x="0" y="0"/>
          <a:chExt cx="0" cy="0"/>
        </a:xfrm>
      </p:grpSpPr>
      <p:cxnSp>
        <p:nvCxnSpPr>
          <p:cNvPr id="759" name="Shape 759"/>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760" name="Shape 760"/>
          <p:cNvSpPr txBox="1"/>
          <p:nvPr/>
        </p:nvSpPr>
        <p:spPr>
          <a:xfrm>
            <a:off x="602825" y="599100"/>
            <a:ext cx="5134500" cy="393600"/>
          </a:xfrm>
          <a:prstGeom prst="rect">
            <a:avLst/>
          </a:prstGeom>
          <a:noFill/>
          <a:ln>
            <a:noFill/>
          </a:ln>
        </p:spPr>
        <p:txBody>
          <a:bodyPr anchorCtr="0" anchor="t" bIns="91425" lIns="91425" rIns="91425" tIns="91425">
            <a:noAutofit/>
          </a:bodyPr>
          <a:lstStyle/>
          <a:p>
            <a:pPr lvl="0" rtl="0">
              <a:spcBef>
                <a:spcPts val="0"/>
              </a:spcBef>
              <a:buNone/>
            </a:pPr>
            <a:r>
              <a:rPr b="1" lang="es" sz="1300">
                <a:solidFill>
                  <a:srgbClr val="351C75"/>
                </a:solidFill>
                <a:latin typeface="Playfair Display"/>
                <a:ea typeface="Playfair Display"/>
                <a:cs typeface="Playfair Display"/>
                <a:sym typeface="Playfair Display"/>
              </a:rPr>
              <a:t> Reconstruction, Projective reconstruction </a:t>
            </a: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761" name="Shape 761"/>
          <p:cNvSpPr txBox="1"/>
          <p:nvPr/>
        </p:nvSpPr>
        <p:spPr>
          <a:xfrm>
            <a:off x="152400" y="152400"/>
            <a:ext cx="8991600" cy="510900"/>
          </a:xfrm>
          <a:prstGeom prst="rect">
            <a:avLst/>
          </a:prstGeom>
          <a:noFill/>
          <a:ln>
            <a:noFill/>
          </a:ln>
        </p:spPr>
        <p:txBody>
          <a:bodyPr anchorCtr="0" anchor="ctr" bIns="91425" lIns="91425" rIns="91425" tIns="91425">
            <a:noAutofit/>
          </a:bodyPr>
          <a:lstStyle/>
          <a:p>
            <a:pPr lvl="0" rtl="0">
              <a:spcBef>
                <a:spcPts val="0"/>
              </a:spcBef>
              <a:buNone/>
            </a:pPr>
            <a:r>
              <a:rPr b="1" lang="es" sz="2000">
                <a:solidFill>
                  <a:srgbClr val="351C75"/>
                </a:solidFill>
                <a:latin typeface="Playfair Display"/>
                <a:ea typeface="Playfair Display"/>
                <a:cs typeface="Playfair Display"/>
                <a:sym typeface="Playfair Display"/>
              </a:rPr>
              <a:t>Part V: Reconstruction from uncalibrated images with a stratified method </a:t>
            </a:r>
          </a:p>
        </p:txBody>
      </p:sp>
      <p:sp>
        <p:nvSpPr>
          <p:cNvPr id="762" name="Shape 762"/>
          <p:cNvSpPr txBox="1"/>
          <p:nvPr/>
        </p:nvSpPr>
        <p:spPr>
          <a:xfrm>
            <a:off x="748825" y="1510650"/>
            <a:ext cx="4127700" cy="1363800"/>
          </a:xfrm>
          <a:prstGeom prst="rect">
            <a:avLst/>
          </a:prstGeom>
          <a:noFill/>
          <a:ln>
            <a:noFill/>
          </a:ln>
        </p:spPr>
        <p:txBody>
          <a:bodyPr anchorCtr="0" anchor="t" bIns="91425" lIns="91425" rIns="91425" tIns="91425">
            <a:noAutofit/>
          </a:bodyPr>
          <a:lstStyle/>
          <a:p>
            <a:pPr lvl="0" rtl="0" algn="just">
              <a:spcBef>
                <a:spcPts val="0"/>
              </a:spcBef>
              <a:buNone/>
            </a:pPr>
            <a:r>
              <a:rPr lang="es" sz="1100"/>
              <a:t>Procedure:</a:t>
            </a:r>
          </a:p>
          <a:p>
            <a:pPr lvl="0" rtl="0" algn="just">
              <a:spcBef>
                <a:spcPts val="0"/>
              </a:spcBef>
              <a:buNone/>
            </a:pPr>
            <a:r>
              <a:t/>
            </a:r>
            <a:endParaRPr sz="1100"/>
          </a:p>
          <a:p>
            <a:pPr indent="-298450" lvl="0" marL="457200" rtl="0" algn="just">
              <a:spcBef>
                <a:spcPts val="0"/>
              </a:spcBef>
              <a:buSzPct val="100000"/>
              <a:buChar char="●"/>
            </a:pPr>
            <a:r>
              <a:rPr lang="es" sz="1100"/>
              <a:t>Obtain the points of the image using sift and RANSAC.</a:t>
            </a:r>
          </a:p>
          <a:p>
            <a:pPr lvl="0" rtl="0" algn="just">
              <a:spcBef>
                <a:spcPts val="0"/>
              </a:spcBef>
              <a:buNone/>
            </a:pPr>
            <a:r>
              <a:t/>
            </a:r>
            <a:endParaRPr sz="1100"/>
          </a:p>
          <a:p>
            <a:pPr indent="-298450" lvl="0" marL="457200" rtl="0" algn="just">
              <a:spcBef>
                <a:spcPts val="0"/>
              </a:spcBef>
              <a:buSzPct val="100000"/>
              <a:buChar char="●"/>
            </a:pPr>
            <a:r>
              <a:rPr lang="es" sz="1100"/>
              <a:t>Get the inliers and using them as the points of the image to reconstruct.</a:t>
            </a:r>
          </a:p>
          <a:p>
            <a:pPr lvl="0" rtl="0" algn="just">
              <a:spcBef>
                <a:spcPts val="0"/>
              </a:spcBef>
              <a:buNone/>
            </a:pPr>
            <a:r>
              <a:t/>
            </a:r>
            <a:endParaRPr sz="1100"/>
          </a:p>
          <a:p>
            <a:pPr indent="-298450" lvl="0" marL="457200" rtl="0" algn="just">
              <a:spcBef>
                <a:spcPts val="0"/>
              </a:spcBef>
              <a:buSzPct val="100000"/>
              <a:buChar char="●"/>
            </a:pPr>
            <a:r>
              <a:rPr lang="es" sz="1100"/>
              <a:t>Compute the factorization method </a:t>
            </a:r>
            <a:r>
              <a:rPr lang="es" sz="1100">
                <a:solidFill>
                  <a:schemeClr val="dk1"/>
                </a:solidFill>
              </a:rPr>
              <a:t>of </a:t>
            </a:r>
            <a:r>
              <a:rPr b="1" lang="es" sz="1100">
                <a:solidFill>
                  <a:schemeClr val="dk1"/>
                </a:solidFill>
              </a:rPr>
              <a:t>Sturm and Triggs 1996</a:t>
            </a:r>
            <a:r>
              <a:rPr lang="es" sz="1100">
                <a:solidFill>
                  <a:schemeClr val="dk1"/>
                </a:solidFill>
              </a:rPr>
              <a:t>.</a:t>
            </a:r>
          </a:p>
        </p:txBody>
      </p:sp>
      <p:sp>
        <p:nvSpPr>
          <p:cNvPr id="763" name="Shape 763"/>
          <p:cNvSpPr txBox="1"/>
          <p:nvPr/>
        </p:nvSpPr>
        <p:spPr>
          <a:xfrm>
            <a:off x="650250" y="1206350"/>
            <a:ext cx="6207900" cy="393600"/>
          </a:xfrm>
          <a:prstGeom prst="rect">
            <a:avLst/>
          </a:prstGeom>
          <a:noFill/>
          <a:ln>
            <a:noFill/>
          </a:ln>
        </p:spPr>
        <p:txBody>
          <a:bodyPr anchorCtr="0" anchor="t" bIns="91425" lIns="91425" rIns="91425" tIns="91425">
            <a:noAutofit/>
          </a:bodyPr>
          <a:lstStyle/>
          <a:p>
            <a:pPr lvl="0" rtl="0">
              <a:spcBef>
                <a:spcPts val="0"/>
              </a:spcBef>
              <a:buNone/>
            </a:pPr>
            <a:r>
              <a:rPr b="1" lang="es" sz="1300"/>
              <a:t>Projective reconstruction</a:t>
            </a: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pic>
        <p:nvPicPr>
          <p:cNvPr id="764" name="Shape 764"/>
          <p:cNvPicPr preferRelativeResize="0"/>
          <p:nvPr/>
        </p:nvPicPr>
        <p:blipFill>
          <a:blip r:embed="rId3">
            <a:alphaModFix/>
          </a:blip>
          <a:stretch>
            <a:fillRect/>
          </a:stretch>
        </p:blipFill>
        <p:spPr>
          <a:xfrm>
            <a:off x="1869450" y="3697200"/>
            <a:ext cx="1189353" cy="233487"/>
          </a:xfrm>
          <a:prstGeom prst="rect">
            <a:avLst/>
          </a:prstGeom>
          <a:noFill/>
          <a:ln>
            <a:noFill/>
          </a:ln>
        </p:spPr>
      </p:pic>
      <p:pic>
        <p:nvPicPr>
          <p:cNvPr id="765" name="Shape 765"/>
          <p:cNvPicPr preferRelativeResize="0"/>
          <p:nvPr/>
        </p:nvPicPr>
        <p:blipFill>
          <a:blip r:embed="rId4">
            <a:alphaModFix/>
          </a:blip>
          <a:stretch>
            <a:fillRect/>
          </a:stretch>
        </p:blipFill>
        <p:spPr>
          <a:xfrm>
            <a:off x="1869450" y="4100225"/>
            <a:ext cx="2317392" cy="363512"/>
          </a:xfrm>
          <a:prstGeom prst="rect">
            <a:avLst/>
          </a:prstGeom>
          <a:noFill/>
          <a:ln>
            <a:noFill/>
          </a:ln>
        </p:spPr>
      </p:pic>
      <p:pic>
        <p:nvPicPr>
          <p:cNvPr id="766" name="Shape 766"/>
          <p:cNvPicPr preferRelativeResize="0"/>
          <p:nvPr/>
        </p:nvPicPr>
        <p:blipFill>
          <a:blip r:embed="rId5">
            <a:alphaModFix/>
          </a:blip>
          <a:stretch>
            <a:fillRect/>
          </a:stretch>
        </p:blipFill>
        <p:spPr>
          <a:xfrm>
            <a:off x="4754380" y="3013374"/>
            <a:ext cx="4127643" cy="1825325"/>
          </a:xfrm>
          <a:prstGeom prst="rect">
            <a:avLst/>
          </a:prstGeom>
          <a:noFill/>
          <a:ln>
            <a:noFill/>
          </a:ln>
        </p:spPr>
      </p:pic>
      <p:sp>
        <p:nvSpPr>
          <p:cNvPr id="767" name="Shape 767"/>
          <p:cNvSpPr txBox="1"/>
          <p:nvPr/>
        </p:nvSpPr>
        <p:spPr>
          <a:xfrm>
            <a:off x="1259850" y="3316200"/>
            <a:ext cx="3184500" cy="510900"/>
          </a:xfrm>
          <a:prstGeom prst="rect">
            <a:avLst/>
          </a:prstGeom>
          <a:noFill/>
          <a:ln>
            <a:noFill/>
          </a:ln>
        </p:spPr>
        <p:txBody>
          <a:bodyPr anchorCtr="0" anchor="t" bIns="91425" lIns="91425" rIns="91425" tIns="91425">
            <a:noAutofit/>
          </a:bodyPr>
          <a:lstStyle/>
          <a:p>
            <a:pPr lvl="0" rtl="0" algn="just">
              <a:spcBef>
                <a:spcPts val="0"/>
              </a:spcBef>
              <a:buNone/>
            </a:pPr>
            <a:r>
              <a:rPr lang="es" sz="1100"/>
              <a:t>We have tried two lambda initializations:</a:t>
            </a:r>
          </a:p>
        </p:txBody>
      </p:sp>
      <p:sp>
        <p:nvSpPr>
          <p:cNvPr id="768" name="Shape 768"/>
          <p:cNvSpPr/>
          <p:nvPr/>
        </p:nvSpPr>
        <p:spPr>
          <a:xfrm>
            <a:off x="1853650" y="4064700"/>
            <a:ext cx="2317200" cy="479400"/>
          </a:xfrm>
          <a:prstGeom prst="rect">
            <a:avLst/>
          </a:prstGeom>
          <a:noFill/>
          <a:ln cap="flat" cmpd="sng" w="9525">
            <a:solidFill>
              <a:srgbClr val="00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69" name="Shape 769"/>
          <p:cNvSpPr txBox="1"/>
          <p:nvPr/>
        </p:nvSpPr>
        <p:spPr>
          <a:xfrm>
            <a:off x="3808600" y="3632150"/>
            <a:ext cx="978900" cy="363600"/>
          </a:xfrm>
          <a:prstGeom prst="rect">
            <a:avLst/>
          </a:prstGeom>
          <a:noFill/>
          <a:ln>
            <a:noFill/>
          </a:ln>
        </p:spPr>
        <p:txBody>
          <a:bodyPr anchorCtr="0" anchor="t" bIns="91425" lIns="91425" rIns="91425" tIns="91425">
            <a:noAutofit/>
          </a:bodyPr>
          <a:lstStyle/>
          <a:p>
            <a:pPr lvl="0" rtl="0">
              <a:spcBef>
                <a:spcPts val="0"/>
              </a:spcBef>
              <a:buNone/>
            </a:pPr>
            <a:r>
              <a:rPr lang="es" sz="1000"/>
              <a:t>worked best!</a:t>
            </a:r>
          </a:p>
        </p:txBody>
      </p:sp>
      <p:cxnSp>
        <p:nvCxnSpPr>
          <p:cNvPr id="770" name="Shape 770"/>
          <p:cNvCxnSpPr>
            <a:stCxn id="769" idx="1"/>
          </p:cNvCxnSpPr>
          <p:nvPr/>
        </p:nvCxnSpPr>
        <p:spPr>
          <a:xfrm flipH="1">
            <a:off x="3390100" y="3813950"/>
            <a:ext cx="418500" cy="249600"/>
          </a:xfrm>
          <a:prstGeom prst="straightConnector1">
            <a:avLst/>
          </a:prstGeom>
          <a:noFill/>
          <a:ln cap="flat" cmpd="sng" w="9525">
            <a:solidFill>
              <a:schemeClr val="dk2"/>
            </a:solidFill>
            <a:prstDash val="solid"/>
            <a:round/>
            <a:headEnd len="lg" w="lg" type="none"/>
            <a:tailEnd len="lg" w="lg" type="triangle"/>
          </a:ln>
        </p:spPr>
      </p:cxnSp>
      <p:sp>
        <p:nvSpPr>
          <p:cNvPr id="771" name="Shape 771"/>
          <p:cNvSpPr txBox="1"/>
          <p:nvPr/>
        </p:nvSpPr>
        <p:spPr>
          <a:xfrm>
            <a:off x="933125" y="3215825"/>
            <a:ext cx="11400" cy="600"/>
          </a:xfrm>
          <a:prstGeom prst="rect">
            <a:avLst/>
          </a:prstGeom>
          <a:noFill/>
          <a:ln>
            <a:noFill/>
          </a:ln>
        </p:spPr>
        <p:txBody>
          <a:bodyPr anchorCtr="0" anchor="t" bIns="91425" lIns="91425" rIns="91425" tIns="91425">
            <a:noAutofit/>
          </a:bodyPr>
          <a:lstStyle/>
          <a:p>
            <a:pPr lvl="0" rtl="0">
              <a:spcBef>
                <a:spcPts val="0"/>
              </a:spcBef>
              <a:buClr>
                <a:srgbClr val="000000"/>
              </a:buClr>
              <a:buFont typeface="Arial"/>
              <a:buNone/>
            </a:pPr>
            <a:r>
              <a:t/>
            </a:r>
            <a:endParaRPr/>
          </a:p>
        </p:txBody>
      </p:sp>
      <p:sp>
        <p:nvSpPr>
          <p:cNvPr id="772" name="Shape 77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6" name="Shape 776"/>
        <p:cNvGrpSpPr/>
        <p:nvPr/>
      </p:nvGrpSpPr>
      <p:grpSpPr>
        <a:xfrm>
          <a:off x="0" y="0"/>
          <a:ext cx="0" cy="0"/>
          <a:chOff x="0" y="0"/>
          <a:chExt cx="0" cy="0"/>
        </a:xfrm>
      </p:grpSpPr>
      <p:cxnSp>
        <p:nvCxnSpPr>
          <p:cNvPr id="777" name="Shape 777"/>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778" name="Shape 778"/>
          <p:cNvSpPr txBox="1"/>
          <p:nvPr/>
        </p:nvSpPr>
        <p:spPr>
          <a:xfrm>
            <a:off x="602825" y="599100"/>
            <a:ext cx="5134500" cy="393600"/>
          </a:xfrm>
          <a:prstGeom prst="rect">
            <a:avLst/>
          </a:prstGeom>
          <a:noFill/>
          <a:ln>
            <a:noFill/>
          </a:ln>
        </p:spPr>
        <p:txBody>
          <a:bodyPr anchorCtr="0" anchor="t" bIns="91425" lIns="91425" rIns="91425" tIns="91425">
            <a:noAutofit/>
          </a:bodyPr>
          <a:lstStyle/>
          <a:p>
            <a:pPr lvl="0" rtl="0">
              <a:spcBef>
                <a:spcPts val="0"/>
              </a:spcBef>
              <a:buNone/>
            </a:pPr>
            <a:r>
              <a:rPr b="1" lang="es" sz="1300">
                <a:solidFill>
                  <a:srgbClr val="351C75"/>
                </a:solidFill>
                <a:latin typeface="Playfair Display"/>
                <a:ea typeface="Playfair Display"/>
                <a:cs typeface="Playfair Display"/>
                <a:sym typeface="Playfair Display"/>
              </a:rPr>
              <a:t> Reconstruction, Affine reconstruction </a:t>
            </a: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779" name="Shape 779"/>
          <p:cNvSpPr txBox="1"/>
          <p:nvPr/>
        </p:nvSpPr>
        <p:spPr>
          <a:xfrm>
            <a:off x="152400" y="152400"/>
            <a:ext cx="8991600" cy="510900"/>
          </a:xfrm>
          <a:prstGeom prst="rect">
            <a:avLst/>
          </a:prstGeom>
          <a:noFill/>
          <a:ln>
            <a:noFill/>
          </a:ln>
        </p:spPr>
        <p:txBody>
          <a:bodyPr anchorCtr="0" anchor="ctr" bIns="91425" lIns="91425" rIns="91425" tIns="91425">
            <a:noAutofit/>
          </a:bodyPr>
          <a:lstStyle/>
          <a:p>
            <a:pPr lvl="0" rtl="0">
              <a:spcBef>
                <a:spcPts val="0"/>
              </a:spcBef>
              <a:buNone/>
            </a:pPr>
            <a:r>
              <a:rPr b="1" lang="es" sz="2000">
                <a:solidFill>
                  <a:srgbClr val="351C75"/>
                </a:solidFill>
                <a:latin typeface="Playfair Display"/>
                <a:ea typeface="Playfair Display"/>
                <a:cs typeface="Playfair Display"/>
                <a:sym typeface="Playfair Display"/>
              </a:rPr>
              <a:t>Part V: Reconstruction from uncalibrated images with a stratified method </a:t>
            </a:r>
          </a:p>
        </p:txBody>
      </p:sp>
      <p:sp>
        <p:nvSpPr>
          <p:cNvPr id="780" name="Shape 780"/>
          <p:cNvSpPr txBox="1"/>
          <p:nvPr/>
        </p:nvSpPr>
        <p:spPr>
          <a:xfrm>
            <a:off x="748825" y="1510650"/>
            <a:ext cx="3006300" cy="663300"/>
          </a:xfrm>
          <a:prstGeom prst="rect">
            <a:avLst/>
          </a:prstGeom>
          <a:noFill/>
          <a:ln>
            <a:noFill/>
          </a:ln>
        </p:spPr>
        <p:txBody>
          <a:bodyPr anchorCtr="0" anchor="t" bIns="91425" lIns="91425" rIns="91425" tIns="91425">
            <a:noAutofit/>
          </a:bodyPr>
          <a:lstStyle/>
          <a:p>
            <a:pPr lvl="0" rtl="0" algn="just">
              <a:spcBef>
                <a:spcPts val="0"/>
              </a:spcBef>
              <a:buNone/>
            </a:pPr>
            <a:r>
              <a:rPr lang="es" sz="1100"/>
              <a:t>Affine homography is composed by: identity matrix and the line at infinity in the last row.</a:t>
            </a:r>
          </a:p>
        </p:txBody>
      </p:sp>
      <p:sp>
        <p:nvSpPr>
          <p:cNvPr id="781" name="Shape 781"/>
          <p:cNvSpPr txBox="1"/>
          <p:nvPr/>
        </p:nvSpPr>
        <p:spPr>
          <a:xfrm>
            <a:off x="650250" y="1206350"/>
            <a:ext cx="6207900" cy="393600"/>
          </a:xfrm>
          <a:prstGeom prst="rect">
            <a:avLst/>
          </a:prstGeom>
          <a:noFill/>
          <a:ln>
            <a:noFill/>
          </a:ln>
        </p:spPr>
        <p:txBody>
          <a:bodyPr anchorCtr="0" anchor="t" bIns="91425" lIns="91425" rIns="91425" tIns="91425">
            <a:noAutofit/>
          </a:bodyPr>
          <a:lstStyle/>
          <a:p>
            <a:pPr lvl="0" rtl="0">
              <a:spcBef>
                <a:spcPts val="0"/>
              </a:spcBef>
              <a:buNone/>
            </a:pPr>
            <a:r>
              <a:rPr b="1" lang="es" sz="1300"/>
              <a:t>Affine reconstruction</a:t>
            </a: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pic>
        <p:nvPicPr>
          <p:cNvPr id="782" name="Shape 782"/>
          <p:cNvPicPr preferRelativeResize="0"/>
          <p:nvPr/>
        </p:nvPicPr>
        <p:blipFill>
          <a:blip r:embed="rId3">
            <a:alphaModFix/>
          </a:blip>
          <a:stretch>
            <a:fillRect/>
          </a:stretch>
        </p:blipFill>
        <p:spPr>
          <a:xfrm>
            <a:off x="3276600" y="2250150"/>
            <a:ext cx="2196474" cy="997674"/>
          </a:xfrm>
          <a:prstGeom prst="rect">
            <a:avLst/>
          </a:prstGeom>
          <a:noFill/>
          <a:ln>
            <a:noFill/>
          </a:ln>
        </p:spPr>
      </p:pic>
      <p:sp>
        <p:nvSpPr>
          <p:cNvPr id="783" name="Shape 783"/>
          <p:cNvSpPr txBox="1"/>
          <p:nvPr/>
        </p:nvSpPr>
        <p:spPr>
          <a:xfrm>
            <a:off x="1711350" y="3586550"/>
            <a:ext cx="5994300" cy="663300"/>
          </a:xfrm>
          <a:prstGeom prst="rect">
            <a:avLst/>
          </a:prstGeom>
          <a:noFill/>
          <a:ln>
            <a:noFill/>
          </a:ln>
        </p:spPr>
        <p:txBody>
          <a:bodyPr anchorCtr="0" anchor="t" bIns="91425" lIns="91425" rIns="91425" tIns="91425">
            <a:noAutofit/>
          </a:bodyPr>
          <a:lstStyle/>
          <a:p>
            <a:pPr lvl="0" rtl="0" algn="just">
              <a:spcBef>
                <a:spcPts val="0"/>
              </a:spcBef>
              <a:buNone/>
            </a:pPr>
            <a:r>
              <a:rPr lang="es" sz="1100"/>
              <a:t>For computing the line at infinity we only need three vanishing points in 3D. </a:t>
            </a:r>
          </a:p>
          <a:p>
            <a:pPr lvl="0" rtl="0" algn="just">
              <a:spcBef>
                <a:spcPts val="0"/>
              </a:spcBef>
              <a:buNone/>
            </a:pPr>
            <a:r>
              <a:rPr lang="es" sz="1100"/>
              <a:t>These are obtained by triangulating the three vanishing points in 2D for every image. </a:t>
            </a:r>
          </a:p>
          <a:p>
            <a:pPr lvl="0" rtl="0" algn="just">
              <a:spcBef>
                <a:spcPts val="0"/>
              </a:spcBef>
              <a:buNone/>
            </a:pPr>
            <a:r>
              <a:rPr lang="es" sz="1100"/>
              <a:t>Then the line at infinity is the null vector of the matrix.</a:t>
            </a:r>
          </a:p>
        </p:txBody>
      </p:sp>
      <p:sp>
        <p:nvSpPr>
          <p:cNvPr id="784" name="Shape 784"/>
          <p:cNvSpPr/>
          <p:nvPr/>
        </p:nvSpPr>
        <p:spPr>
          <a:xfrm>
            <a:off x="3911350" y="2986525"/>
            <a:ext cx="1521900" cy="261300"/>
          </a:xfrm>
          <a:prstGeom prst="rect">
            <a:avLst/>
          </a:prstGeom>
          <a:noFill/>
          <a:ln cap="flat" cmpd="sng" w="9525">
            <a:solidFill>
              <a:srgbClr val="00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785" name="Shape 785"/>
          <p:cNvCxnSpPr>
            <a:stCxn id="783" idx="0"/>
            <a:endCxn id="784" idx="2"/>
          </p:cNvCxnSpPr>
          <p:nvPr/>
        </p:nvCxnSpPr>
        <p:spPr>
          <a:xfrm rot="10800000">
            <a:off x="4672200" y="3247850"/>
            <a:ext cx="36300" cy="338700"/>
          </a:xfrm>
          <a:prstGeom prst="straightConnector1">
            <a:avLst/>
          </a:prstGeom>
          <a:noFill/>
          <a:ln cap="flat" cmpd="sng" w="9525">
            <a:solidFill>
              <a:schemeClr val="dk2"/>
            </a:solidFill>
            <a:prstDash val="solid"/>
            <a:round/>
            <a:headEnd len="lg" w="lg" type="none"/>
            <a:tailEnd len="lg" w="lg" type="triangle"/>
          </a:ln>
        </p:spPr>
      </p:cxnSp>
      <p:sp>
        <p:nvSpPr>
          <p:cNvPr id="786" name="Shape 78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0" name="Shape 790"/>
        <p:cNvGrpSpPr/>
        <p:nvPr/>
      </p:nvGrpSpPr>
      <p:grpSpPr>
        <a:xfrm>
          <a:off x="0" y="0"/>
          <a:ext cx="0" cy="0"/>
          <a:chOff x="0" y="0"/>
          <a:chExt cx="0" cy="0"/>
        </a:xfrm>
      </p:grpSpPr>
      <p:cxnSp>
        <p:nvCxnSpPr>
          <p:cNvPr id="791" name="Shape 791"/>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792" name="Shape 792"/>
          <p:cNvSpPr txBox="1"/>
          <p:nvPr/>
        </p:nvSpPr>
        <p:spPr>
          <a:xfrm>
            <a:off x="602825" y="599100"/>
            <a:ext cx="5134500" cy="393600"/>
          </a:xfrm>
          <a:prstGeom prst="rect">
            <a:avLst/>
          </a:prstGeom>
          <a:noFill/>
          <a:ln>
            <a:noFill/>
          </a:ln>
        </p:spPr>
        <p:txBody>
          <a:bodyPr anchorCtr="0" anchor="t" bIns="91425" lIns="91425" rIns="91425" tIns="91425">
            <a:noAutofit/>
          </a:bodyPr>
          <a:lstStyle/>
          <a:p>
            <a:pPr lvl="0" rtl="0">
              <a:spcBef>
                <a:spcPts val="0"/>
              </a:spcBef>
              <a:buNone/>
            </a:pPr>
            <a:r>
              <a:rPr b="1" lang="es" sz="1300">
                <a:solidFill>
                  <a:srgbClr val="351C75"/>
                </a:solidFill>
                <a:latin typeface="Playfair Display"/>
                <a:ea typeface="Playfair Display"/>
                <a:cs typeface="Playfair Display"/>
                <a:sym typeface="Playfair Display"/>
              </a:rPr>
              <a:t> Reconstruction, Metric reconstruction </a:t>
            </a: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793" name="Shape 793"/>
          <p:cNvSpPr txBox="1"/>
          <p:nvPr/>
        </p:nvSpPr>
        <p:spPr>
          <a:xfrm>
            <a:off x="152400" y="152400"/>
            <a:ext cx="8991600" cy="510900"/>
          </a:xfrm>
          <a:prstGeom prst="rect">
            <a:avLst/>
          </a:prstGeom>
          <a:noFill/>
          <a:ln>
            <a:noFill/>
          </a:ln>
        </p:spPr>
        <p:txBody>
          <a:bodyPr anchorCtr="0" anchor="ctr" bIns="91425" lIns="91425" rIns="91425" tIns="91425">
            <a:noAutofit/>
          </a:bodyPr>
          <a:lstStyle/>
          <a:p>
            <a:pPr lvl="0" rtl="0">
              <a:spcBef>
                <a:spcPts val="0"/>
              </a:spcBef>
              <a:buNone/>
            </a:pPr>
            <a:r>
              <a:rPr b="1" lang="es" sz="2000">
                <a:solidFill>
                  <a:srgbClr val="351C75"/>
                </a:solidFill>
                <a:latin typeface="Playfair Display"/>
                <a:ea typeface="Playfair Display"/>
                <a:cs typeface="Playfair Display"/>
                <a:sym typeface="Playfair Display"/>
              </a:rPr>
              <a:t>Part V: Reconstruction from uncalibrated images with a stratified method </a:t>
            </a:r>
          </a:p>
        </p:txBody>
      </p:sp>
      <p:sp>
        <p:nvSpPr>
          <p:cNvPr id="794" name="Shape 794"/>
          <p:cNvSpPr txBox="1"/>
          <p:nvPr/>
        </p:nvSpPr>
        <p:spPr>
          <a:xfrm>
            <a:off x="748825" y="1510650"/>
            <a:ext cx="5643000" cy="663300"/>
          </a:xfrm>
          <a:prstGeom prst="rect">
            <a:avLst/>
          </a:prstGeom>
          <a:noFill/>
          <a:ln>
            <a:noFill/>
          </a:ln>
        </p:spPr>
        <p:txBody>
          <a:bodyPr anchorCtr="0" anchor="t" bIns="91425" lIns="91425" rIns="91425" tIns="91425">
            <a:noAutofit/>
          </a:bodyPr>
          <a:lstStyle/>
          <a:p>
            <a:pPr lvl="0" rtl="0" algn="just">
              <a:spcBef>
                <a:spcPts val="0"/>
              </a:spcBef>
              <a:buNone/>
            </a:pPr>
            <a:r>
              <a:rPr lang="es" sz="1100"/>
              <a:t>Compute the three vanishing points (u,v,z)  of one image using the following constraints:</a:t>
            </a:r>
          </a:p>
        </p:txBody>
      </p:sp>
      <p:sp>
        <p:nvSpPr>
          <p:cNvPr id="795" name="Shape 795"/>
          <p:cNvSpPr txBox="1"/>
          <p:nvPr/>
        </p:nvSpPr>
        <p:spPr>
          <a:xfrm>
            <a:off x="650250" y="1206350"/>
            <a:ext cx="6207900" cy="393600"/>
          </a:xfrm>
          <a:prstGeom prst="rect">
            <a:avLst/>
          </a:prstGeom>
          <a:noFill/>
          <a:ln>
            <a:noFill/>
          </a:ln>
        </p:spPr>
        <p:txBody>
          <a:bodyPr anchorCtr="0" anchor="t" bIns="91425" lIns="91425" rIns="91425" tIns="91425">
            <a:noAutofit/>
          </a:bodyPr>
          <a:lstStyle/>
          <a:p>
            <a:pPr lvl="0" rtl="0">
              <a:spcBef>
                <a:spcPts val="0"/>
              </a:spcBef>
              <a:buNone/>
            </a:pPr>
            <a:r>
              <a:rPr b="1" lang="es" sz="1300"/>
              <a:t>Metric reconstruction</a:t>
            </a: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pic>
        <p:nvPicPr>
          <p:cNvPr id="796" name="Shape 796"/>
          <p:cNvPicPr preferRelativeResize="0"/>
          <p:nvPr/>
        </p:nvPicPr>
        <p:blipFill>
          <a:blip r:embed="rId3">
            <a:alphaModFix/>
          </a:blip>
          <a:stretch>
            <a:fillRect/>
          </a:stretch>
        </p:blipFill>
        <p:spPr>
          <a:xfrm>
            <a:off x="3962400" y="2173950"/>
            <a:ext cx="951399" cy="1159749"/>
          </a:xfrm>
          <a:prstGeom prst="rect">
            <a:avLst/>
          </a:prstGeom>
          <a:noFill/>
          <a:ln>
            <a:noFill/>
          </a:ln>
        </p:spPr>
      </p:pic>
      <p:sp>
        <p:nvSpPr>
          <p:cNvPr id="797" name="Shape 797"/>
          <p:cNvSpPr txBox="1"/>
          <p:nvPr/>
        </p:nvSpPr>
        <p:spPr>
          <a:xfrm>
            <a:off x="865325" y="3638175"/>
            <a:ext cx="5083200" cy="663300"/>
          </a:xfrm>
          <a:prstGeom prst="rect">
            <a:avLst/>
          </a:prstGeom>
          <a:noFill/>
          <a:ln>
            <a:noFill/>
          </a:ln>
        </p:spPr>
        <p:txBody>
          <a:bodyPr anchorCtr="0" anchor="t" bIns="91425" lIns="91425" rIns="91425" tIns="91425">
            <a:noAutofit/>
          </a:bodyPr>
          <a:lstStyle/>
          <a:p>
            <a:pPr indent="-298450" lvl="0" marL="457200" rtl="0" algn="just">
              <a:spcBef>
                <a:spcPts val="0"/>
              </a:spcBef>
              <a:buSzPct val="100000"/>
              <a:buChar char="●"/>
            </a:pPr>
            <a:r>
              <a:rPr lang="es" sz="1100"/>
              <a:t>this gives us the rules to build A matrix</a:t>
            </a:r>
          </a:p>
          <a:p>
            <a:pPr indent="-298450" lvl="0" marL="457200" rtl="0" algn="just">
              <a:spcBef>
                <a:spcPts val="0"/>
              </a:spcBef>
              <a:buSzPct val="100000"/>
              <a:buChar char="●"/>
            </a:pPr>
            <a:r>
              <a:rPr lang="es" sz="1100"/>
              <a:t>we can build ω by computing the null space of it</a:t>
            </a:r>
          </a:p>
          <a:p>
            <a:pPr indent="-298450" lvl="0" marL="457200" rtl="0" algn="just">
              <a:spcBef>
                <a:spcPts val="0"/>
              </a:spcBef>
              <a:buSzPct val="100000"/>
              <a:buChar char="●"/>
            </a:pPr>
            <a:r>
              <a:rPr lang="es" sz="1100"/>
              <a:t>finally, we can build the homography using a Cholesky decomposition</a:t>
            </a:r>
          </a:p>
        </p:txBody>
      </p:sp>
      <p:sp>
        <p:nvSpPr>
          <p:cNvPr id="798" name="Shape 79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2" name="Shape 802"/>
        <p:cNvGrpSpPr/>
        <p:nvPr/>
      </p:nvGrpSpPr>
      <p:grpSpPr>
        <a:xfrm>
          <a:off x="0" y="0"/>
          <a:ext cx="0" cy="0"/>
          <a:chOff x="0" y="0"/>
          <a:chExt cx="0" cy="0"/>
        </a:xfrm>
      </p:grpSpPr>
      <p:cxnSp>
        <p:nvCxnSpPr>
          <p:cNvPr id="803" name="Shape 803"/>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804" name="Shape 804"/>
          <p:cNvSpPr txBox="1"/>
          <p:nvPr/>
        </p:nvSpPr>
        <p:spPr>
          <a:xfrm>
            <a:off x="602825" y="599100"/>
            <a:ext cx="5134500" cy="393600"/>
          </a:xfrm>
          <a:prstGeom prst="rect">
            <a:avLst/>
          </a:prstGeom>
          <a:noFill/>
          <a:ln>
            <a:noFill/>
          </a:ln>
        </p:spPr>
        <p:txBody>
          <a:bodyPr anchorCtr="0" anchor="t" bIns="91425" lIns="91425" rIns="91425" tIns="91425">
            <a:noAutofit/>
          </a:bodyPr>
          <a:lstStyle/>
          <a:p>
            <a:pPr lvl="0" rtl="0">
              <a:spcBef>
                <a:spcPts val="0"/>
              </a:spcBef>
              <a:buNone/>
            </a:pPr>
            <a:r>
              <a:rPr b="1" lang="es" sz="1300">
                <a:solidFill>
                  <a:srgbClr val="351C75"/>
                </a:solidFill>
                <a:latin typeface="Playfair Display"/>
                <a:ea typeface="Playfair Display"/>
                <a:cs typeface="Playfair Display"/>
                <a:sym typeface="Playfair Display"/>
              </a:rPr>
              <a:t> Reconstruction, Real data I </a:t>
            </a: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805" name="Shape 805"/>
          <p:cNvSpPr txBox="1"/>
          <p:nvPr/>
        </p:nvSpPr>
        <p:spPr>
          <a:xfrm>
            <a:off x="152400" y="152400"/>
            <a:ext cx="8991600" cy="510900"/>
          </a:xfrm>
          <a:prstGeom prst="rect">
            <a:avLst/>
          </a:prstGeom>
          <a:noFill/>
          <a:ln>
            <a:noFill/>
          </a:ln>
        </p:spPr>
        <p:txBody>
          <a:bodyPr anchorCtr="0" anchor="ctr" bIns="91425" lIns="91425" rIns="91425" tIns="91425">
            <a:noAutofit/>
          </a:bodyPr>
          <a:lstStyle/>
          <a:p>
            <a:pPr lvl="0" rtl="0">
              <a:spcBef>
                <a:spcPts val="0"/>
              </a:spcBef>
              <a:buNone/>
            </a:pPr>
            <a:r>
              <a:rPr b="1" lang="es" sz="2000">
                <a:solidFill>
                  <a:srgbClr val="351C75"/>
                </a:solidFill>
                <a:latin typeface="Playfair Display"/>
                <a:ea typeface="Playfair Display"/>
                <a:cs typeface="Playfair Display"/>
                <a:sym typeface="Playfair Display"/>
              </a:rPr>
              <a:t>Part V: Reconstruction from uncalibrated images with a stratified method </a:t>
            </a:r>
          </a:p>
        </p:txBody>
      </p:sp>
      <p:pic>
        <p:nvPicPr>
          <p:cNvPr id="806" name="Shape 806"/>
          <p:cNvPicPr preferRelativeResize="0"/>
          <p:nvPr/>
        </p:nvPicPr>
        <p:blipFill>
          <a:blip r:embed="rId3">
            <a:alphaModFix/>
          </a:blip>
          <a:stretch>
            <a:fillRect/>
          </a:stretch>
        </p:blipFill>
        <p:spPr>
          <a:xfrm>
            <a:off x="1194500" y="1793025"/>
            <a:ext cx="6800850" cy="2066925"/>
          </a:xfrm>
          <a:prstGeom prst="rect">
            <a:avLst/>
          </a:prstGeom>
          <a:noFill/>
          <a:ln>
            <a:noFill/>
          </a:ln>
        </p:spPr>
      </p:pic>
      <p:sp>
        <p:nvSpPr>
          <p:cNvPr id="807" name="Shape 80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 name="Shape 811"/>
        <p:cNvGrpSpPr/>
        <p:nvPr/>
      </p:nvGrpSpPr>
      <p:grpSpPr>
        <a:xfrm>
          <a:off x="0" y="0"/>
          <a:ext cx="0" cy="0"/>
          <a:chOff x="0" y="0"/>
          <a:chExt cx="0" cy="0"/>
        </a:xfrm>
      </p:grpSpPr>
      <p:sp>
        <p:nvSpPr>
          <p:cNvPr id="812" name="Shape 812"/>
          <p:cNvSpPr/>
          <p:nvPr/>
        </p:nvSpPr>
        <p:spPr>
          <a:xfrm>
            <a:off x="1045625" y="1480975"/>
            <a:ext cx="2100600" cy="4728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813" name="Shape 813"/>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814" name="Shape 814"/>
          <p:cNvSpPr txBox="1"/>
          <p:nvPr/>
        </p:nvSpPr>
        <p:spPr>
          <a:xfrm>
            <a:off x="602825" y="599100"/>
            <a:ext cx="5134500" cy="393600"/>
          </a:xfrm>
          <a:prstGeom prst="rect">
            <a:avLst/>
          </a:prstGeom>
          <a:noFill/>
          <a:ln>
            <a:noFill/>
          </a:ln>
        </p:spPr>
        <p:txBody>
          <a:bodyPr anchorCtr="0" anchor="t" bIns="91425" lIns="91425" rIns="91425" tIns="91425">
            <a:noAutofit/>
          </a:bodyPr>
          <a:lstStyle/>
          <a:p>
            <a:pPr lvl="0" rtl="0">
              <a:spcBef>
                <a:spcPts val="0"/>
              </a:spcBef>
              <a:buNone/>
            </a:pPr>
            <a:r>
              <a:rPr b="1" lang="es" sz="1300">
                <a:solidFill>
                  <a:srgbClr val="351C75"/>
                </a:solidFill>
                <a:latin typeface="Playfair Display"/>
                <a:ea typeface="Playfair Display"/>
                <a:cs typeface="Playfair Display"/>
                <a:sym typeface="Playfair Display"/>
              </a:rPr>
              <a:t> Reconstruction, Real data II </a:t>
            </a: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815" name="Shape 815"/>
          <p:cNvSpPr txBox="1"/>
          <p:nvPr/>
        </p:nvSpPr>
        <p:spPr>
          <a:xfrm>
            <a:off x="152400" y="152400"/>
            <a:ext cx="8991600" cy="510900"/>
          </a:xfrm>
          <a:prstGeom prst="rect">
            <a:avLst/>
          </a:prstGeom>
          <a:noFill/>
          <a:ln>
            <a:noFill/>
          </a:ln>
        </p:spPr>
        <p:txBody>
          <a:bodyPr anchorCtr="0" anchor="ctr" bIns="91425" lIns="91425" rIns="91425" tIns="91425">
            <a:noAutofit/>
          </a:bodyPr>
          <a:lstStyle/>
          <a:p>
            <a:pPr lvl="0" rtl="0">
              <a:spcBef>
                <a:spcPts val="0"/>
              </a:spcBef>
              <a:buNone/>
            </a:pPr>
            <a:r>
              <a:rPr b="1" lang="es" sz="2000">
                <a:solidFill>
                  <a:srgbClr val="351C75"/>
                </a:solidFill>
                <a:latin typeface="Playfair Display"/>
                <a:ea typeface="Playfair Display"/>
                <a:cs typeface="Playfair Display"/>
                <a:sym typeface="Playfair Display"/>
              </a:rPr>
              <a:t>Part V: Reconstruction from uncalibrated images with a stratified method </a:t>
            </a:r>
          </a:p>
        </p:txBody>
      </p:sp>
      <p:sp>
        <p:nvSpPr>
          <p:cNvPr id="816" name="Shape 816"/>
          <p:cNvSpPr txBox="1"/>
          <p:nvPr/>
        </p:nvSpPr>
        <p:spPr>
          <a:xfrm>
            <a:off x="1020525" y="1513325"/>
            <a:ext cx="2169900" cy="393600"/>
          </a:xfrm>
          <a:prstGeom prst="rect">
            <a:avLst/>
          </a:prstGeom>
          <a:noFill/>
          <a:ln>
            <a:noFill/>
          </a:ln>
        </p:spPr>
        <p:txBody>
          <a:bodyPr anchorCtr="0" anchor="t" bIns="91425" lIns="91425" rIns="91425" tIns="91425">
            <a:noAutofit/>
          </a:bodyPr>
          <a:lstStyle/>
          <a:p>
            <a:pPr lvl="0" rtl="0" algn="ctr">
              <a:spcBef>
                <a:spcPts val="0"/>
              </a:spcBef>
              <a:buNone/>
            </a:pPr>
            <a:r>
              <a:rPr b="1" lang="es" sz="1300">
                <a:solidFill>
                  <a:srgbClr val="351C75"/>
                </a:solidFill>
                <a:latin typeface="Playfair Display"/>
                <a:ea typeface="Playfair Display"/>
                <a:cs typeface="Playfair Display"/>
                <a:sym typeface="Playfair Display"/>
              </a:rPr>
              <a:t>Projective reconstruction</a:t>
            </a: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817" name="Shape 817"/>
          <p:cNvSpPr/>
          <p:nvPr/>
        </p:nvSpPr>
        <p:spPr>
          <a:xfrm>
            <a:off x="3588337" y="1483075"/>
            <a:ext cx="2100600" cy="4728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18" name="Shape 818"/>
          <p:cNvSpPr txBox="1"/>
          <p:nvPr/>
        </p:nvSpPr>
        <p:spPr>
          <a:xfrm>
            <a:off x="3563237" y="1515425"/>
            <a:ext cx="2169900" cy="393600"/>
          </a:xfrm>
          <a:prstGeom prst="rect">
            <a:avLst/>
          </a:prstGeom>
          <a:noFill/>
          <a:ln>
            <a:noFill/>
          </a:ln>
        </p:spPr>
        <p:txBody>
          <a:bodyPr anchorCtr="0" anchor="t" bIns="91425" lIns="91425" rIns="91425" tIns="91425">
            <a:noAutofit/>
          </a:bodyPr>
          <a:lstStyle/>
          <a:p>
            <a:pPr lvl="0" rtl="0" algn="ctr">
              <a:spcBef>
                <a:spcPts val="0"/>
              </a:spcBef>
              <a:buNone/>
            </a:pPr>
            <a:r>
              <a:rPr b="1" lang="es" sz="1300">
                <a:solidFill>
                  <a:srgbClr val="351C75"/>
                </a:solidFill>
                <a:latin typeface="Playfair Display"/>
                <a:ea typeface="Playfair Display"/>
                <a:cs typeface="Playfair Display"/>
                <a:sym typeface="Playfair Display"/>
              </a:rPr>
              <a:t>Affine reconstruction</a:t>
            </a: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sp>
        <p:nvSpPr>
          <p:cNvPr id="819" name="Shape 819"/>
          <p:cNvSpPr/>
          <p:nvPr/>
        </p:nvSpPr>
        <p:spPr>
          <a:xfrm>
            <a:off x="6175275" y="1483075"/>
            <a:ext cx="2100600" cy="4728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20" name="Shape 820"/>
          <p:cNvSpPr txBox="1"/>
          <p:nvPr/>
        </p:nvSpPr>
        <p:spPr>
          <a:xfrm>
            <a:off x="6150175" y="1515425"/>
            <a:ext cx="2169900" cy="393600"/>
          </a:xfrm>
          <a:prstGeom prst="rect">
            <a:avLst/>
          </a:prstGeom>
          <a:noFill/>
          <a:ln>
            <a:noFill/>
          </a:ln>
        </p:spPr>
        <p:txBody>
          <a:bodyPr anchorCtr="0" anchor="t" bIns="91425" lIns="91425" rIns="91425" tIns="91425">
            <a:noAutofit/>
          </a:bodyPr>
          <a:lstStyle/>
          <a:p>
            <a:pPr lvl="0" rtl="0" algn="ctr">
              <a:spcBef>
                <a:spcPts val="0"/>
              </a:spcBef>
              <a:buNone/>
            </a:pPr>
            <a:r>
              <a:rPr b="1" lang="es" sz="1300">
                <a:solidFill>
                  <a:srgbClr val="351C75"/>
                </a:solidFill>
                <a:latin typeface="Playfair Display"/>
                <a:ea typeface="Playfair Display"/>
                <a:cs typeface="Playfair Display"/>
                <a:sym typeface="Playfair Display"/>
              </a:rPr>
              <a:t>Metric reconstruction</a:t>
            </a: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a:p>
            <a:pPr lvl="0" rtl="0">
              <a:spcBef>
                <a:spcPts val="0"/>
              </a:spcBef>
              <a:buNone/>
            </a:pPr>
            <a:r>
              <a:t/>
            </a:r>
            <a:endParaRPr b="1" sz="1300">
              <a:solidFill>
                <a:srgbClr val="351C75"/>
              </a:solidFill>
              <a:latin typeface="Playfair Display"/>
              <a:ea typeface="Playfair Display"/>
              <a:cs typeface="Playfair Display"/>
              <a:sym typeface="Playfair Display"/>
            </a:endParaRPr>
          </a:p>
        </p:txBody>
      </p:sp>
      <p:cxnSp>
        <p:nvCxnSpPr>
          <p:cNvPr id="821" name="Shape 821"/>
          <p:cNvCxnSpPr>
            <a:stCxn id="816" idx="3"/>
            <a:endCxn id="818" idx="1"/>
          </p:cNvCxnSpPr>
          <p:nvPr/>
        </p:nvCxnSpPr>
        <p:spPr>
          <a:xfrm>
            <a:off x="3190425" y="1710125"/>
            <a:ext cx="372900" cy="2100"/>
          </a:xfrm>
          <a:prstGeom prst="straightConnector1">
            <a:avLst/>
          </a:prstGeom>
          <a:noFill/>
          <a:ln cap="flat" cmpd="sng" w="9525">
            <a:solidFill>
              <a:schemeClr val="dk2"/>
            </a:solidFill>
            <a:prstDash val="solid"/>
            <a:round/>
            <a:headEnd len="lg" w="lg" type="none"/>
            <a:tailEnd len="lg" w="lg" type="triangle"/>
          </a:ln>
        </p:spPr>
      </p:cxnSp>
      <p:cxnSp>
        <p:nvCxnSpPr>
          <p:cNvPr id="822" name="Shape 822"/>
          <p:cNvCxnSpPr>
            <a:stCxn id="818" idx="3"/>
            <a:endCxn id="820" idx="1"/>
          </p:cNvCxnSpPr>
          <p:nvPr/>
        </p:nvCxnSpPr>
        <p:spPr>
          <a:xfrm>
            <a:off x="5733137" y="1712225"/>
            <a:ext cx="417000" cy="0"/>
          </a:xfrm>
          <a:prstGeom prst="straightConnector1">
            <a:avLst/>
          </a:prstGeom>
          <a:noFill/>
          <a:ln cap="flat" cmpd="sng" w="9525">
            <a:solidFill>
              <a:schemeClr val="dk2"/>
            </a:solidFill>
            <a:prstDash val="solid"/>
            <a:round/>
            <a:headEnd len="lg" w="lg" type="none"/>
            <a:tailEnd len="lg" w="lg" type="triangle"/>
          </a:ln>
        </p:spPr>
      </p:cxnSp>
      <p:pic>
        <p:nvPicPr>
          <p:cNvPr id="823" name="Shape 823"/>
          <p:cNvPicPr preferRelativeResize="0"/>
          <p:nvPr/>
        </p:nvPicPr>
        <p:blipFill>
          <a:blip r:embed="rId3">
            <a:alphaModFix/>
          </a:blip>
          <a:stretch>
            <a:fillRect/>
          </a:stretch>
        </p:blipFill>
        <p:spPr>
          <a:xfrm>
            <a:off x="562828" y="2182375"/>
            <a:ext cx="2756971" cy="2348824"/>
          </a:xfrm>
          <a:prstGeom prst="rect">
            <a:avLst/>
          </a:prstGeom>
          <a:noFill/>
          <a:ln>
            <a:noFill/>
          </a:ln>
        </p:spPr>
      </p:pic>
      <p:pic>
        <p:nvPicPr>
          <p:cNvPr id="824" name="Shape 824"/>
          <p:cNvPicPr preferRelativeResize="0"/>
          <p:nvPr/>
        </p:nvPicPr>
        <p:blipFill>
          <a:blip r:embed="rId4">
            <a:alphaModFix/>
          </a:blip>
          <a:stretch>
            <a:fillRect/>
          </a:stretch>
        </p:blipFill>
        <p:spPr>
          <a:xfrm>
            <a:off x="3664550" y="2184475"/>
            <a:ext cx="1860025" cy="2478054"/>
          </a:xfrm>
          <a:prstGeom prst="rect">
            <a:avLst/>
          </a:prstGeom>
          <a:noFill/>
          <a:ln>
            <a:noFill/>
          </a:ln>
        </p:spPr>
      </p:pic>
      <p:pic>
        <p:nvPicPr>
          <p:cNvPr id="825" name="Shape 825"/>
          <p:cNvPicPr preferRelativeResize="0"/>
          <p:nvPr/>
        </p:nvPicPr>
        <p:blipFill>
          <a:blip r:embed="rId5">
            <a:alphaModFix/>
          </a:blip>
          <a:stretch>
            <a:fillRect/>
          </a:stretch>
        </p:blipFill>
        <p:spPr>
          <a:xfrm>
            <a:off x="5753175" y="2184474"/>
            <a:ext cx="3177874" cy="2414825"/>
          </a:xfrm>
          <a:prstGeom prst="rect">
            <a:avLst/>
          </a:prstGeom>
          <a:noFill/>
          <a:ln>
            <a:noFill/>
          </a:ln>
        </p:spPr>
      </p:pic>
      <p:sp>
        <p:nvSpPr>
          <p:cNvPr id="826" name="Shape 82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0" name="Shape 830"/>
        <p:cNvGrpSpPr/>
        <p:nvPr/>
      </p:nvGrpSpPr>
      <p:grpSpPr>
        <a:xfrm>
          <a:off x="0" y="0"/>
          <a:ext cx="0" cy="0"/>
          <a:chOff x="0" y="0"/>
          <a:chExt cx="0" cy="0"/>
        </a:xfrm>
      </p:grpSpPr>
      <p:sp>
        <p:nvSpPr>
          <p:cNvPr id="831" name="Shape 831"/>
          <p:cNvSpPr txBox="1"/>
          <p:nvPr/>
        </p:nvSpPr>
        <p:spPr>
          <a:xfrm>
            <a:off x="179100" y="312575"/>
            <a:ext cx="6710700" cy="580800"/>
          </a:xfrm>
          <a:prstGeom prst="rect">
            <a:avLst/>
          </a:prstGeom>
          <a:noFill/>
          <a:ln>
            <a:noFill/>
          </a:ln>
        </p:spPr>
        <p:txBody>
          <a:bodyPr anchorCtr="0" anchor="ctr" bIns="91425" lIns="91425" rIns="91425" tIns="91425">
            <a:noAutofit/>
          </a:bodyPr>
          <a:lstStyle/>
          <a:p>
            <a:pPr lvl="0" rtl="0">
              <a:spcBef>
                <a:spcPts val="0"/>
              </a:spcBef>
              <a:buClr>
                <a:schemeClr val="dk1"/>
              </a:buClr>
              <a:buSzPct val="44000"/>
              <a:buFont typeface="Arial"/>
              <a:buNone/>
            </a:pPr>
            <a:r>
              <a:rPr b="1" lang="es" sz="2500">
                <a:solidFill>
                  <a:srgbClr val="351C75"/>
                </a:solidFill>
                <a:latin typeface="Playfair Display"/>
                <a:ea typeface="Playfair Display"/>
                <a:cs typeface="Playfair Display"/>
                <a:sym typeface="Playfair Display"/>
              </a:rPr>
              <a:t>Conclusions</a:t>
            </a:r>
          </a:p>
        </p:txBody>
      </p:sp>
      <p:cxnSp>
        <p:nvCxnSpPr>
          <p:cNvPr id="832" name="Shape 832"/>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833" name="Shape 833"/>
          <p:cNvSpPr txBox="1"/>
          <p:nvPr/>
        </p:nvSpPr>
        <p:spPr>
          <a:xfrm>
            <a:off x="579900" y="1165275"/>
            <a:ext cx="7984200" cy="3315300"/>
          </a:xfrm>
          <a:prstGeom prst="rect">
            <a:avLst/>
          </a:prstGeom>
          <a:noFill/>
          <a:ln>
            <a:noFill/>
          </a:ln>
        </p:spPr>
        <p:txBody>
          <a:bodyPr anchorCtr="0" anchor="t" bIns="91425" lIns="91425" rIns="91425" tIns="91425">
            <a:noAutofit/>
          </a:bodyPr>
          <a:lstStyle/>
          <a:p>
            <a:pPr indent="-228600" lvl="0" marL="457200" rtl="0">
              <a:spcBef>
                <a:spcPts val="0"/>
              </a:spcBef>
              <a:buChar char="●"/>
            </a:pPr>
            <a:r>
              <a:rPr lang="es"/>
              <a:t>Image transformations and rectifications to recover scene properties.</a:t>
            </a:r>
          </a:p>
          <a:p>
            <a:pPr lvl="0" rtl="0">
              <a:spcBef>
                <a:spcPts val="0"/>
              </a:spcBef>
              <a:buNone/>
            </a:pPr>
            <a:r>
              <a:t/>
            </a:r>
            <a:endParaRPr/>
          </a:p>
          <a:p>
            <a:pPr indent="-228600" lvl="0" marL="457200" rtl="0">
              <a:spcBef>
                <a:spcPts val="0"/>
              </a:spcBef>
              <a:buChar char="●"/>
            </a:pPr>
            <a:r>
              <a:rPr lang="es"/>
              <a:t>Fundamental matrix is a key concept.</a:t>
            </a:r>
          </a:p>
          <a:p>
            <a:pPr lvl="0" rtl="0">
              <a:spcBef>
                <a:spcPts val="0"/>
              </a:spcBef>
              <a:buNone/>
            </a:pPr>
            <a:r>
              <a:t/>
            </a:r>
            <a:endParaRPr/>
          </a:p>
          <a:p>
            <a:pPr indent="-228600" lvl="0" marL="457200" rtl="0">
              <a:spcBef>
                <a:spcPts val="0"/>
              </a:spcBef>
              <a:buChar char="●"/>
            </a:pPr>
            <a:r>
              <a:rPr lang="es"/>
              <a:t>Estimate depth.</a:t>
            </a:r>
          </a:p>
          <a:p>
            <a:pPr lvl="0" rtl="0">
              <a:spcBef>
                <a:spcPts val="0"/>
              </a:spcBef>
              <a:buNone/>
            </a:pPr>
            <a:r>
              <a:t/>
            </a:r>
            <a:endParaRPr/>
          </a:p>
          <a:p>
            <a:pPr indent="-228600" lvl="0" marL="457200" rtl="0">
              <a:spcBef>
                <a:spcPts val="0"/>
              </a:spcBef>
              <a:buChar char="●"/>
            </a:pPr>
            <a:r>
              <a:rPr lang="es"/>
              <a:t>Mosaics and order scenes in time.</a:t>
            </a:r>
          </a:p>
          <a:p>
            <a:pPr lvl="0" rtl="0">
              <a:spcBef>
                <a:spcPts val="0"/>
              </a:spcBef>
              <a:buNone/>
            </a:pPr>
            <a:r>
              <a:t/>
            </a:r>
            <a:endParaRPr/>
          </a:p>
          <a:p>
            <a:pPr indent="-228600" lvl="0" marL="457200" rtl="0">
              <a:spcBef>
                <a:spcPts val="0"/>
              </a:spcBef>
              <a:buChar char="●"/>
            </a:pPr>
            <a:r>
              <a:rPr lang="es"/>
              <a:t>Reconstruct a real world scene given several points of view of it.</a:t>
            </a:r>
          </a:p>
          <a:p>
            <a:pPr lvl="0" rtl="0">
              <a:spcBef>
                <a:spcPts val="0"/>
              </a:spcBef>
              <a:buNone/>
            </a:pPr>
            <a:r>
              <a:t/>
            </a:r>
            <a:endParaRPr/>
          </a:p>
          <a:p>
            <a:pPr indent="-228600" lvl="0" marL="457200" rtl="0">
              <a:spcBef>
                <a:spcPts val="0"/>
              </a:spcBef>
              <a:buChar char="●"/>
            </a:pPr>
            <a:r>
              <a:rPr lang="es"/>
              <a:t>Almost every part of the project can be directly applied to pics captured using our own smartphones.</a:t>
            </a:r>
          </a:p>
          <a:p>
            <a:pPr lvl="0" rtl="0">
              <a:spcBef>
                <a:spcPts val="0"/>
              </a:spcBef>
              <a:buNone/>
            </a:pPr>
            <a:r>
              <a:t/>
            </a:r>
            <a:endParaRPr/>
          </a:p>
          <a:p>
            <a:pPr indent="-228600" lvl="0" marL="457200" rtl="0">
              <a:spcBef>
                <a:spcPts val="0"/>
              </a:spcBef>
              <a:buChar char="●"/>
            </a:pPr>
            <a:r>
              <a:rPr lang="es"/>
              <a:t>Visual results.</a:t>
            </a:r>
          </a:p>
          <a:p>
            <a:pPr lvl="0" rtl="0">
              <a:spcBef>
                <a:spcPts val="0"/>
              </a:spcBef>
              <a:buNone/>
            </a:pPr>
            <a:r>
              <a:t/>
            </a:r>
            <a:endParaRPr/>
          </a:p>
        </p:txBody>
      </p:sp>
      <p:sp>
        <p:nvSpPr>
          <p:cNvPr id="834" name="Shape 8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s"/>
              <a:t>‹#›</a:t>
            </a:fld>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8" name="Shape 838"/>
        <p:cNvGrpSpPr/>
        <p:nvPr/>
      </p:nvGrpSpPr>
      <p:grpSpPr>
        <a:xfrm>
          <a:off x="0" y="0"/>
          <a:ext cx="0" cy="0"/>
          <a:chOff x="0" y="0"/>
          <a:chExt cx="0" cy="0"/>
        </a:xfrm>
      </p:grpSpPr>
      <p:sp>
        <p:nvSpPr>
          <p:cNvPr id="839" name="Shape 839"/>
          <p:cNvSpPr txBox="1"/>
          <p:nvPr/>
        </p:nvSpPr>
        <p:spPr>
          <a:xfrm>
            <a:off x="311700" y="431125"/>
            <a:ext cx="8520600" cy="2834400"/>
          </a:xfrm>
          <a:prstGeom prst="rect">
            <a:avLst/>
          </a:prstGeom>
          <a:noFill/>
          <a:ln>
            <a:noFill/>
          </a:ln>
        </p:spPr>
        <p:txBody>
          <a:bodyPr anchorCtr="0" anchor="b" bIns="91425" lIns="91425" rIns="91425" tIns="91425">
            <a:noAutofit/>
          </a:bodyPr>
          <a:lstStyle/>
          <a:p>
            <a:pPr lvl="0" rtl="0" algn="ctr">
              <a:spcBef>
                <a:spcPts val="0"/>
              </a:spcBef>
              <a:buNone/>
            </a:pPr>
            <a:r>
              <a:rPr b="1" lang="es" sz="3600">
                <a:latin typeface="Playfair Display"/>
                <a:ea typeface="Playfair Display"/>
                <a:cs typeface="Playfair Display"/>
                <a:sym typeface="Playfair Display"/>
              </a:rPr>
              <a:t>Final Project</a:t>
            </a:r>
          </a:p>
          <a:p>
            <a:pPr indent="0" lvl="0" marL="0" rtl="0" algn="ctr">
              <a:spcBef>
                <a:spcPts val="0"/>
              </a:spcBef>
              <a:buNone/>
            </a:pPr>
            <a:r>
              <a:rPr b="1" lang="es" sz="3300">
                <a:solidFill>
                  <a:schemeClr val="dk1"/>
                </a:solidFill>
                <a:latin typeface="Playfair Display"/>
                <a:ea typeface="Playfair Display"/>
                <a:cs typeface="Playfair Display"/>
                <a:sym typeface="Playfair Display"/>
              </a:rPr>
              <a:t>3D recovery of Urban Scenes</a:t>
            </a:r>
          </a:p>
          <a:p>
            <a:pPr lvl="0" rtl="0" algn="ctr">
              <a:spcBef>
                <a:spcPts val="0"/>
              </a:spcBef>
              <a:buNone/>
            </a:pPr>
            <a:r>
              <a:t/>
            </a:r>
            <a:endParaRPr b="1" sz="3600">
              <a:latin typeface="Playfair Display"/>
              <a:ea typeface="Playfair Display"/>
              <a:cs typeface="Playfair Display"/>
              <a:sym typeface="Playfair Display"/>
            </a:endParaRPr>
          </a:p>
          <a:p>
            <a:pPr lvl="0" rtl="0" algn="ctr">
              <a:spcBef>
                <a:spcPts val="0"/>
              </a:spcBef>
              <a:buNone/>
            </a:pPr>
            <a:r>
              <a:rPr b="1" lang="es" sz="2000">
                <a:solidFill>
                  <a:srgbClr val="434343"/>
                </a:solidFill>
                <a:latin typeface="Playfair Display"/>
                <a:ea typeface="Playfair Display"/>
                <a:cs typeface="Playfair Display"/>
                <a:sym typeface="Playfair Display"/>
              </a:rPr>
              <a:t>Team 7</a:t>
            </a:r>
          </a:p>
          <a:p>
            <a:pPr lvl="0" rtl="0" algn="ctr">
              <a:spcBef>
                <a:spcPts val="0"/>
              </a:spcBef>
              <a:buNone/>
            </a:pPr>
            <a:r>
              <a:t/>
            </a:r>
            <a:endParaRPr i="1" sz="1600">
              <a:solidFill>
                <a:srgbClr val="CC0000"/>
              </a:solidFill>
              <a:latin typeface="Open Sans"/>
              <a:ea typeface="Open Sans"/>
              <a:cs typeface="Open Sans"/>
              <a:sym typeface="Open Sans"/>
            </a:endParaRPr>
          </a:p>
        </p:txBody>
      </p:sp>
      <p:cxnSp>
        <p:nvCxnSpPr>
          <p:cNvPr id="840" name="Shape 840"/>
          <p:cNvCxnSpPr/>
          <p:nvPr/>
        </p:nvCxnSpPr>
        <p:spPr>
          <a:xfrm>
            <a:off x="1288625" y="2934625"/>
            <a:ext cx="6668700" cy="0"/>
          </a:xfrm>
          <a:prstGeom prst="straightConnector1">
            <a:avLst/>
          </a:prstGeom>
          <a:noFill/>
          <a:ln cap="flat" cmpd="sng" w="19050">
            <a:solidFill>
              <a:srgbClr val="666666"/>
            </a:solidFill>
            <a:prstDash val="solid"/>
            <a:round/>
            <a:headEnd len="lg" w="lg" type="none"/>
            <a:tailEnd len="lg" w="lg" type="none"/>
          </a:ln>
        </p:spPr>
      </p:cxnSp>
      <p:sp>
        <p:nvSpPr>
          <p:cNvPr id="841" name="Shape 841"/>
          <p:cNvSpPr txBox="1"/>
          <p:nvPr/>
        </p:nvSpPr>
        <p:spPr>
          <a:xfrm>
            <a:off x="838200" y="2960575"/>
            <a:ext cx="7615200" cy="496800"/>
          </a:xfrm>
          <a:prstGeom prst="rect">
            <a:avLst/>
          </a:prstGeom>
          <a:noFill/>
          <a:ln>
            <a:noFill/>
          </a:ln>
        </p:spPr>
        <p:txBody>
          <a:bodyPr anchorCtr="0" anchor="ctr" bIns="91425" lIns="91425" rIns="91425" tIns="91425">
            <a:noAutofit/>
          </a:bodyPr>
          <a:lstStyle/>
          <a:p>
            <a:pPr lvl="0" rtl="0" algn="ctr">
              <a:spcBef>
                <a:spcPts val="0"/>
              </a:spcBef>
              <a:buNone/>
            </a:pPr>
            <a:r>
              <a:rPr i="1" lang="es" sz="1600">
                <a:solidFill>
                  <a:srgbClr val="434343"/>
                </a:solidFill>
                <a:latin typeface="Calibri"/>
                <a:ea typeface="Calibri"/>
                <a:cs typeface="Calibri"/>
                <a:sym typeface="Calibri"/>
              </a:rPr>
              <a:t>Sergio Castro, Sergio Sancho &amp; Axel Barroso</a:t>
            </a:r>
          </a:p>
        </p:txBody>
      </p:sp>
      <p:grpSp>
        <p:nvGrpSpPr>
          <p:cNvPr id="842" name="Shape 842"/>
          <p:cNvGrpSpPr/>
          <p:nvPr/>
        </p:nvGrpSpPr>
        <p:grpSpPr>
          <a:xfrm>
            <a:off x="0" y="4112700"/>
            <a:ext cx="9144000" cy="1128625"/>
            <a:chOff x="0" y="4112700"/>
            <a:chExt cx="9144000" cy="1128625"/>
          </a:xfrm>
        </p:grpSpPr>
        <p:sp>
          <p:nvSpPr>
            <p:cNvPr id="843" name="Shape 843"/>
            <p:cNvSpPr/>
            <p:nvPr/>
          </p:nvSpPr>
          <p:spPr>
            <a:xfrm>
              <a:off x="0" y="4249425"/>
              <a:ext cx="9144000" cy="928200"/>
            </a:xfrm>
            <a:prstGeom prst="rect">
              <a:avLst/>
            </a:prstGeom>
            <a:solidFill>
              <a:srgbClr val="F3F3F3"/>
            </a:solidFill>
            <a:ln>
              <a:noFill/>
            </a:ln>
          </p:spPr>
          <p:txBody>
            <a:bodyPr anchorCtr="0" anchor="ctr" bIns="91425" lIns="91425" rIns="91425" tIns="91425">
              <a:noAutofit/>
            </a:bodyPr>
            <a:lstStyle/>
            <a:p>
              <a:pPr lvl="0">
                <a:spcBef>
                  <a:spcPts val="0"/>
                </a:spcBef>
                <a:buNone/>
              </a:pPr>
              <a:r>
                <a:t/>
              </a:r>
              <a:endParaRPr/>
            </a:p>
          </p:txBody>
        </p:sp>
        <p:pic>
          <p:nvPicPr>
            <p:cNvPr id="844" name="Shape 844"/>
            <p:cNvPicPr preferRelativeResize="0"/>
            <p:nvPr/>
          </p:nvPicPr>
          <p:blipFill>
            <a:blip r:embed="rId3">
              <a:alphaModFix/>
            </a:blip>
            <a:stretch>
              <a:fillRect/>
            </a:stretch>
          </p:blipFill>
          <p:spPr>
            <a:xfrm>
              <a:off x="8015375" y="4112700"/>
              <a:ext cx="1128625" cy="1128625"/>
            </a:xfrm>
            <a:prstGeom prst="rect">
              <a:avLst/>
            </a:prstGeom>
            <a:noFill/>
            <a:ln>
              <a:noFill/>
            </a:ln>
          </p:spPr>
        </p:pic>
        <p:sp>
          <p:nvSpPr>
            <p:cNvPr id="845" name="Shape 845"/>
            <p:cNvSpPr txBox="1"/>
            <p:nvPr/>
          </p:nvSpPr>
          <p:spPr>
            <a:xfrm>
              <a:off x="2814975" y="4248075"/>
              <a:ext cx="5191500" cy="928200"/>
            </a:xfrm>
            <a:prstGeom prst="rect">
              <a:avLst/>
            </a:prstGeom>
            <a:noFill/>
            <a:ln>
              <a:noFill/>
            </a:ln>
          </p:spPr>
          <p:txBody>
            <a:bodyPr anchorCtr="0" anchor="t" bIns="91425" lIns="91425" rIns="91425" tIns="91425">
              <a:noAutofit/>
            </a:bodyPr>
            <a:lstStyle/>
            <a:p>
              <a:pPr lvl="0" rtl="0" algn="r">
                <a:spcBef>
                  <a:spcPts val="0"/>
                </a:spcBef>
                <a:buNone/>
              </a:pPr>
              <a:r>
                <a:rPr b="1" lang="es" sz="1300">
                  <a:solidFill>
                    <a:srgbClr val="434343"/>
                  </a:solidFill>
                  <a:latin typeface="Open Sans"/>
                  <a:ea typeface="Open Sans"/>
                  <a:cs typeface="Open Sans"/>
                  <a:sym typeface="Open Sans"/>
                </a:rPr>
                <a:t>M6</a:t>
              </a:r>
              <a:r>
                <a:rPr lang="es" sz="1300">
                  <a:solidFill>
                    <a:srgbClr val="434343"/>
                  </a:solidFill>
                  <a:latin typeface="Open Sans"/>
                  <a:ea typeface="Open Sans"/>
                  <a:cs typeface="Open Sans"/>
                  <a:sym typeface="Open Sans"/>
                </a:rPr>
                <a:t>: </a:t>
              </a:r>
              <a:r>
                <a:rPr b="1" lang="es" sz="1300">
                  <a:solidFill>
                    <a:srgbClr val="434343"/>
                  </a:solidFill>
                  <a:latin typeface="Open Sans"/>
                  <a:ea typeface="Open Sans"/>
                  <a:cs typeface="Open Sans"/>
                  <a:sym typeface="Open Sans"/>
                </a:rPr>
                <a:t>3D Vision</a:t>
              </a:r>
            </a:p>
            <a:p>
              <a:pPr lvl="0" rtl="0" algn="r">
                <a:spcBef>
                  <a:spcPts val="0"/>
                </a:spcBef>
                <a:buNone/>
              </a:pPr>
              <a:r>
                <a:rPr lang="es" sz="1200">
                  <a:solidFill>
                    <a:srgbClr val="434343"/>
                  </a:solidFill>
                  <a:latin typeface="Open Sans"/>
                  <a:ea typeface="Open Sans"/>
                  <a:cs typeface="Open Sans"/>
                  <a:sym typeface="Open Sans"/>
                </a:rPr>
                <a:t>Masters in Computer Vision</a:t>
              </a:r>
            </a:p>
            <a:p>
              <a:pPr lvl="0" rtl="0" algn="r">
                <a:spcBef>
                  <a:spcPts val="0"/>
                </a:spcBef>
                <a:buNone/>
              </a:pPr>
              <a:r>
                <a:t/>
              </a:r>
              <a:endParaRPr sz="1200">
                <a:solidFill>
                  <a:srgbClr val="434343"/>
                </a:solidFill>
                <a:latin typeface="Open Sans"/>
                <a:ea typeface="Open Sans"/>
                <a:cs typeface="Open Sans"/>
                <a:sym typeface="Open Sans"/>
              </a:endParaRPr>
            </a:p>
            <a:p>
              <a:pPr lvl="0" rtl="0" algn="r">
                <a:spcBef>
                  <a:spcPts val="0"/>
                </a:spcBef>
                <a:buNone/>
              </a:pPr>
              <a:r>
                <a:t/>
              </a:r>
              <a:endParaRPr i="1" sz="1000">
                <a:solidFill>
                  <a:srgbClr val="434343"/>
                </a:solidFill>
                <a:latin typeface="Open Sans"/>
                <a:ea typeface="Open Sans"/>
                <a:cs typeface="Open Sans"/>
                <a:sym typeface="Open Sans"/>
              </a:endParaRPr>
            </a:p>
          </p:txBody>
        </p:sp>
        <p:sp>
          <p:nvSpPr>
            <p:cNvPr id="846" name="Shape 846"/>
            <p:cNvSpPr txBox="1"/>
            <p:nvPr/>
          </p:nvSpPr>
          <p:spPr>
            <a:xfrm>
              <a:off x="6495125" y="4734025"/>
              <a:ext cx="1462200" cy="431100"/>
            </a:xfrm>
            <a:prstGeom prst="rect">
              <a:avLst/>
            </a:prstGeom>
            <a:noFill/>
            <a:ln>
              <a:noFill/>
            </a:ln>
          </p:spPr>
          <p:txBody>
            <a:bodyPr anchorCtr="0" anchor="ctr" bIns="91425" lIns="91425" rIns="91425" tIns="91425">
              <a:noAutofit/>
            </a:bodyPr>
            <a:lstStyle/>
            <a:p>
              <a:pPr lvl="0" rtl="0" algn="r">
                <a:spcBef>
                  <a:spcPts val="0"/>
                </a:spcBef>
                <a:buNone/>
              </a:pPr>
              <a:r>
                <a:rPr i="1" lang="es" sz="1000">
                  <a:solidFill>
                    <a:srgbClr val="434343"/>
                  </a:solidFill>
                  <a:latin typeface="Open Sans"/>
                  <a:ea typeface="Open Sans"/>
                  <a:cs typeface="Open Sans"/>
                  <a:sym typeface="Open Sans"/>
                </a:rPr>
                <a:t>Universitat Autònoma </a:t>
              </a:r>
            </a:p>
            <a:p>
              <a:pPr lvl="0" rtl="0" algn="r">
                <a:spcBef>
                  <a:spcPts val="0"/>
                </a:spcBef>
                <a:buNone/>
              </a:pPr>
              <a:r>
                <a:rPr i="1" lang="es" sz="1000">
                  <a:solidFill>
                    <a:srgbClr val="434343"/>
                  </a:solidFill>
                  <a:latin typeface="Open Sans"/>
                  <a:ea typeface="Open Sans"/>
                  <a:cs typeface="Open Sans"/>
                  <a:sym typeface="Open Sans"/>
                </a:rPr>
                <a:t>de Barcelona</a:t>
              </a: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Shape 124"/>
          <p:cNvSpPr txBox="1"/>
          <p:nvPr/>
        </p:nvSpPr>
        <p:spPr>
          <a:xfrm>
            <a:off x="152400" y="152400"/>
            <a:ext cx="8075400" cy="510900"/>
          </a:xfrm>
          <a:prstGeom prst="rect">
            <a:avLst/>
          </a:prstGeom>
          <a:noFill/>
          <a:ln>
            <a:noFill/>
          </a:ln>
        </p:spPr>
        <p:txBody>
          <a:bodyPr anchorCtr="0" anchor="ctr" bIns="91425" lIns="91425" rIns="91425" tIns="91425">
            <a:noAutofit/>
          </a:bodyPr>
          <a:lstStyle/>
          <a:p>
            <a:pPr lvl="0" rtl="0">
              <a:spcBef>
                <a:spcPts val="0"/>
              </a:spcBef>
              <a:buNone/>
            </a:pPr>
            <a:r>
              <a:rPr b="1" lang="es" sz="2000">
                <a:solidFill>
                  <a:srgbClr val="351C75"/>
                </a:solidFill>
                <a:latin typeface="Playfair Display"/>
                <a:ea typeface="Playfair Display"/>
                <a:cs typeface="Playfair Display"/>
                <a:sym typeface="Playfair Display"/>
              </a:rPr>
              <a:t>Part I: Image transformations</a:t>
            </a:r>
          </a:p>
        </p:txBody>
      </p:sp>
      <p:cxnSp>
        <p:nvCxnSpPr>
          <p:cNvPr id="125" name="Shape 125"/>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126" name="Shape 126"/>
          <p:cNvSpPr txBox="1"/>
          <p:nvPr/>
        </p:nvSpPr>
        <p:spPr>
          <a:xfrm>
            <a:off x="2578475" y="4434950"/>
            <a:ext cx="234600" cy="47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127" name="Shape 127"/>
          <p:cNvSpPr txBox="1"/>
          <p:nvPr/>
        </p:nvSpPr>
        <p:spPr>
          <a:xfrm>
            <a:off x="602825" y="599100"/>
            <a:ext cx="5134500" cy="393600"/>
          </a:xfrm>
          <a:prstGeom prst="rect">
            <a:avLst/>
          </a:prstGeom>
          <a:noFill/>
          <a:ln>
            <a:noFill/>
          </a:ln>
        </p:spPr>
        <p:txBody>
          <a:bodyPr anchorCtr="0" anchor="t" bIns="91425" lIns="91425" rIns="91425" tIns="91425">
            <a:noAutofit/>
          </a:bodyPr>
          <a:lstStyle/>
          <a:p>
            <a:pPr lvl="0" rtl="0">
              <a:spcBef>
                <a:spcPts val="0"/>
              </a:spcBef>
              <a:buNone/>
            </a:pPr>
            <a:r>
              <a:rPr b="1" lang="es" sz="1300">
                <a:solidFill>
                  <a:srgbClr val="351C75"/>
                </a:solidFill>
                <a:latin typeface="Playfair Display"/>
                <a:ea typeface="Playfair Display"/>
                <a:cs typeface="Playfair Display"/>
                <a:sym typeface="Playfair Display"/>
              </a:rPr>
              <a:t>Image transformations: Overview</a:t>
            </a:r>
          </a:p>
        </p:txBody>
      </p:sp>
      <p:pic>
        <p:nvPicPr>
          <p:cNvPr id="128" name="Shape 128"/>
          <p:cNvPicPr preferRelativeResize="0"/>
          <p:nvPr/>
        </p:nvPicPr>
        <p:blipFill>
          <a:blip r:embed="rId3">
            <a:alphaModFix/>
          </a:blip>
          <a:stretch>
            <a:fillRect/>
          </a:stretch>
        </p:blipFill>
        <p:spPr>
          <a:xfrm>
            <a:off x="508125" y="1949349"/>
            <a:ext cx="3268974" cy="2176949"/>
          </a:xfrm>
          <a:prstGeom prst="rect">
            <a:avLst/>
          </a:prstGeom>
          <a:noFill/>
          <a:ln>
            <a:noFill/>
          </a:ln>
        </p:spPr>
      </p:pic>
      <p:pic>
        <p:nvPicPr>
          <p:cNvPr descr="Translation_Rotation.png" id="129" name="Shape 129"/>
          <p:cNvPicPr preferRelativeResize="0"/>
          <p:nvPr/>
        </p:nvPicPr>
        <p:blipFill rotWithShape="1">
          <a:blip r:embed="rId4">
            <a:alphaModFix/>
          </a:blip>
          <a:srcRect b="0" l="69" r="69" t="0"/>
          <a:stretch/>
        </p:blipFill>
        <p:spPr>
          <a:xfrm>
            <a:off x="4654100" y="1949349"/>
            <a:ext cx="3268974" cy="2176949"/>
          </a:xfrm>
          <a:prstGeom prst="rect">
            <a:avLst/>
          </a:prstGeom>
          <a:noFill/>
          <a:ln>
            <a:noFill/>
          </a:ln>
        </p:spPr>
      </p:pic>
      <p:sp>
        <p:nvSpPr>
          <p:cNvPr id="130" name="Shape 13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
              <a:t>‹#›</a:t>
            </a:fld>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Shape 135"/>
          <p:cNvSpPr txBox="1"/>
          <p:nvPr/>
        </p:nvSpPr>
        <p:spPr>
          <a:xfrm>
            <a:off x="152400" y="152400"/>
            <a:ext cx="8075400" cy="510900"/>
          </a:xfrm>
          <a:prstGeom prst="rect">
            <a:avLst/>
          </a:prstGeom>
          <a:noFill/>
          <a:ln>
            <a:noFill/>
          </a:ln>
        </p:spPr>
        <p:txBody>
          <a:bodyPr anchorCtr="0" anchor="ctr" bIns="91425" lIns="91425" rIns="91425" tIns="91425">
            <a:noAutofit/>
          </a:bodyPr>
          <a:lstStyle/>
          <a:p>
            <a:pPr lvl="0" rtl="0">
              <a:spcBef>
                <a:spcPts val="0"/>
              </a:spcBef>
              <a:buNone/>
            </a:pPr>
            <a:r>
              <a:rPr b="1" lang="es" sz="2000">
                <a:solidFill>
                  <a:srgbClr val="351C75"/>
                </a:solidFill>
                <a:latin typeface="Playfair Display"/>
                <a:ea typeface="Playfair Display"/>
                <a:cs typeface="Playfair Display"/>
                <a:sym typeface="Playfair Display"/>
              </a:rPr>
              <a:t>Part I: Image transformations</a:t>
            </a:r>
          </a:p>
        </p:txBody>
      </p:sp>
      <p:cxnSp>
        <p:nvCxnSpPr>
          <p:cNvPr id="136" name="Shape 136"/>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137" name="Shape 137"/>
          <p:cNvSpPr txBox="1"/>
          <p:nvPr/>
        </p:nvSpPr>
        <p:spPr>
          <a:xfrm>
            <a:off x="2578475" y="4434950"/>
            <a:ext cx="234600" cy="47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138" name="Shape 138"/>
          <p:cNvSpPr txBox="1"/>
          <p:nvPr/>
        </p:nvSpPr>
        <p:spPr>
          <a:xfrm>
            <a:off x="602825" y="599100"/>
            <a:ext cx="5134500" cy="393600"/>
          </a:xfrm>
          <a:prstGeom prst="rect">
            <a:avLst/>
          </a:prstGeom>
          <a:noFill/>
          <a:ln>
            <a:noFill/>
          </a:ln>
        </p:spPr>
        <p:txBody>
          <a:bodyPr anchorCtr="0" anchor="t" bIns="91425" lIns="91425" rIns="91425" tIns="91425">
            <a:noAutofit/>
          </a:bodyPr>
          <a:lstStyle/>
          <a:p>
            <a:pPr lvl="0" rtl="0">
              <a:spcBef>
                <a:spcPts val="0"/>
              </a:spcBef>
              <a:buNone/>
            </a:pPr>
            <a:r>
              <a:rPr b="1" lang="es" sz="1300">
                <a:solidFill>
                  <a:srgbClr val="351C75"/>
                </a:solidFill>
                <a:latin typeface="Playfair Display"/>
                <a:ea typeface="Playfair Display"/>
                <a:cs typeface="Playfair Display"/>
                <a:sym typeface="Playfair Display"/>
              </a:rPr>
              <a:t>Image transformations: Overview</a:t>
            </a:r>
          </a:p>
        </p:txBody>
      </p:sp>
      <p:pic>
        <p:nvPicPr>
          <p:cNvPr id="139" name="Shape 139"/>
          <p:cNvPicPr preferRelativeResize="0"/>
          <p:nvPr/>
        </p:nvPicPr>
        <p:blipFill>
          <a:blip r:embed="rId3">
            <a:alphaModFix/>
          </a:blip>
          <a:stretch>
            <a:fillRect/>
          </a:stretch>
        </p:blipFill>
        <p:spPr>
          <a:xfrm>
            <a:off x="508125" y="1949349"/>
            <a:ext cx="3268974" cy="2176949"/>
          </a:xfrm>
          <a:prstGeom prst="rect">
            <a:avLst/>
          </a:prstGeom>
          <a:noFill/>
          <a:ln>
            <a:noFill/>
          </a:ln>
        </p:spPr>
      </p:pic>
      <p:pic>
        <p:nvPicPr>
          <p:cNvPr descr="Affine_transf.png" id="140" name="Shape 140"/>
          <p:cNvPicPr preferRelativeResize="0"/>
          <p:nvPr/>
        </p:nvPicPr>
        <p:blipFill rotWithShape="1">
          <a:blip r:embed="rId4">
            <a:alphaModFix/>
          </a:blip>
          <a:srcRect b="0" l="9330" r="9322" t="0"/>
          <a:stretch/>
        </p:blipFill>
        <p:spPr>
          <a:xfrm>
            <a:off x="4654100" y="1949349"/>
            <a:ext cx="3268973" cy="2176949"/>
          </a:xfrm>
          <a:prstGeom prst="rect">
            <a:avLst/>
          </a:prstGeom>
          <a:noFill/>
          <a:ln>
            <a:noFill/>
          </a:ln>
        </p:spPr>
      </p:pic>
      <p:sp>
        <p:nvSpPr>
          <p:cNvPr id="141" name="Shape 14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
              <a:t>‹#›</a:t>
            </a:fld>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Shape 146"/>
          <p:cNvSpPr txBox="1"/>
          <p:nvPr/>
        </p:nvSpPr>
        <p:spPr>
          <a:xfrm>
            <a:off x="152400" y="152400"/>
            <a:ext cx="8075400" cy="510900"/>
          </a:xfrm>
          <a:prstGeom prst="rect">
            <a:avLst/>
          </a:prstGeom>
          <a:noFill/>
          <a:ln>
            <a:noFill/>
          </a:ln>
        </p:spPr>
        <p:txBody>
          <a:bodyPr anchorCtr="0" anchor="ctr" bIns="91425" lIns="91425" rIns="91425" tIns="91425">
            <a:noAutofit/>
          </a:bodyPr>
          <a:lstStyle/>
          <a:p>
            <a:pPr lvl="0" rtl="0">
              <a:spcBef>
                <a:spcPts val="0"/>
              </a:spcBef>
              <a:buNone/>
            </a:pPr>
            <a:r>
              <a:rPr b="1" lang="es" sz="2000">
                <a:solidFill>
                  <a:srgbClr val="351C75"/>
                </a:solidFill>
                <a:latin typeface="Playfair Display"/>
                <a:ea typeface="Playfair Display"/>
                <a:cs typeface="Playfair Display"/>
                <a:sym typeface="Playfair Display"/>
              </a:rPr>
              <a:t>Part I: Image transformations</a:t>
            </a:r>
          </a:p>
        </p:txBody>
      </p:sp>
      <p:cxnSp>
        <p:nvCxnSpPr>
          <p:cNvPr id="147" name="Shape 147"/>
          <p:cNvCxnSpPr/>
          <p:nvPr/>
        </p:nvCxnSpPr>
        <p:spPr>
          <a:xfrm flipH="1" rot="10800000">
            <a:off x="602825" y="1029025"/>
            <a:ext cx="7984200" cy="600"/>
          </a:xfrm>
          <a:prstGeom prst="straightConnector1">
            <a:avLst/>
          </a:prstGeom>
          <a:noFill/>
          <a:ln cap="flat" cmpd="sng" w="19050">
            <a:solidFill>
              <a:srgbClr val="666666"/>
            </a:solidFill>
            <a:prstDash val="solid"/>
            <a:round/>
            <a:headEnd len="lg" w="lg" type="none"/>
            <a:tailEnd len="lg" w="lg" type="none"/>
          </a:ln>
        </p:spPr>
      </p:cxnSp>
      <p:sp>
        <p:nvSpPr>
          <p:cNvPr id="148" name="Shape 148"/>
          <p:cNvSpPr txBox="1"/>
          <p:nvPr/>
        </p:nvSpPr>
        <p:spPr>
          <a:xfrm>
            <a:off x="2578475" y="4434950"/>
            <a:ext cx="234600" cy="47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149" name="Shape 149"/>
          <p:cNvSpPr txBox="1"/>
          <p:nvPr/>
        </p:nvSpPr>
        <p:spPr>
          <a:xfrm>
            <a:off x="602825" y="599100"/>
            <a:ext cx="5134500" cy="393600"/>
          </a:xfrm>
          <a:prstGeom prst="rect">
            <a:avLst/>
          </a:prstGeom>
          <a:noFill/>
          <a:ln>
            <a:noFill/>
          </a:ln>
        </p:spPr>
        <p:txBody>
          <a:bodyPr anchorCtr="0" anchor="t" bIns="91425" lIns="91425" rIns="91425" tIns="91425">
            <a:noAutofit/>
          </a:bodyPr>
          <a:lstStyle/>
          <a:p>
            <a:pPr lvl="0" rtl="0">
              <a:spcBef>
                <a:spcPts val="0"/>
              </a:spcBef>
              <a:buNone/>
            </a:pPr>
            <a:r>
              <a:rPr b="1" lang="es" sz="1300">
                <a:solidFill>
                  <a:srgbClr val="351C75"/>
                </a:solidFill>
                <a:latin typeface="Playfair Display"/>
                <a:ea typeface="Playfair Display"/>
                <a:cs typeface="Playfair Display"/>
                <a:sym typeface="Playfair Display"/>
              </a:rPr>
              <a:t>Image transformations: Overview</a:t>
            </a:r>
          </a:p>
        </p:txBody>
      </p:sp>
      <p:pic>
        <p:nvPicPr>
          <p:cNvPr id="150" name="Shape 150"/>
          <p:cNvPicPr preferRelativeResize="0"/>
          <p:nvPr/>
        </p:nvPicPr>
        <p:blipFill>
          <a:blip r:embed="rId3">
            <a:alphaModFix/>
          </a:blip>
          <a:stretch>
            <a:fillRect/>
          </a:stretch>
        </p:blipFill>
        <p:spPr>
          <a:xfrm>
            <a:off x="508125" y="1949349"/>
            <a:ext cx="3268974" cy="2176949"/>
          </a:xfrm>
          <a:prstGeom prst="rect">
            <a:avLst/>
          </a:prstGeom>
          <a:noFill/>
          <a:ln>
            <a:noFill/>
          </a:ln>
        </p:spPr>
      </p:pic>
      <p:pic>
        <p:nvPicPr>
          <p:cNvPr descr="Projective.png" id="151" name="Shape 151"/>
          <p:cNvPicPr preferRelativeResize="0"/>
          <p:nvPr/>
        </p:nvPicPr>
        <p:blipFill rotWithShape="1">
          <a:blip r:embed="rId4">
            <a:alphaModFix/>
          </a:blip>
          <a:srcRect b="0" l="8650" r="8650" t="0"/>
          <a:stretch/>
        </p:blipFill>
        <p:spPr>
          <a:xfrm>
            <a:off x="4654100" y="1949349"/>
            <a:ext cx="3268974" cy="2176949"/>
          </a:xfrm>
          <a:prstGeom prst="rect">
            <a:avLst/>
          </a:prstGeom>
          <a:noFill/>
          <a:ln>
            <a:noFill/>
          </a:ln>
        </p:spPr>
      </p:pic>
      <p:sp>
        <p:nvSpPr>
          <p:cNvPr id="152" name="Shape 15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
              <a:t>‹#›</a:t>
            </a:fld>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